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6"/>
  </p:notesMasterIdLst>
  <p:sldIdLst>
    <p:sldId id="256" r:id="rId2"/>
    <p:sldId id="335" r:id="rId3"/>
    <p:sldId id="307" r:id="rId4"/>
    <p:sldId id="306" r:id="rId5"/>
    <p:sldId id="532" r:id="rId6"/>
    <p:sldId id="258" r:id="rId7"/>
    <p:sldId id="383" r:id="rId8"/>
    <p:sldId id="313" r:id="rId9"/>
    <p:sldId id="327" r:id="rId10"/>
    <p:sldId id="329" r:id="rId11"/>
    <p:sldId id="352" r:id="rId12"/>
    <p:sldId id="293" r:id="rId13"/>
    <p:sldId id="422" r:id="rId14"/>
    <p:sldId id="436" r:id="rId15"/>
    <p:sldId id="371" r:id="rId16"/>
    <p:sldId id="368" r:id="rId17"/>
    <p:sldId id="369" r:id="rId18"/>
    <p:sldId id="393" r:id="rId19"/>
    <p:sldId id="395" r:id="rId20"/>
    <p:sldId id="396" r:id="rId21"/>
    <p:sldId id="397" r:id="rId22"/>
    <p:sldId id="370" r:id="rId23"/>
    <p:sldId id="390" r:id="rId24"/>
    <p:sldId id="278" r:id="rId25"/>
    <p:sldId id="279" r:id="rId26"/>
    <p:sldId id="280" r:id="rId27"/>
    <p:sldId id="434" r:id="rId28"/>
    <p:sldId id="263" r:id="rId29"/>
    <p:sldId id="264" r:id="rId30"/>
    <p:sldId id="435" r:id="rId31"/>
    <p:sldId id="407" r:id="rId32"/>
    <p:sldId id="426" r:id="rId33"/>
    <p:sldId id="425" r:id="rId34"/>
    <p:sldId id="427" r:id="rId35"/>
    <p:sldId id="428" r:id="rId36"/>
    <p:sldId id="429" r:id="rId37"/>
    <p:sldId id="430" r:id="rId38"/>
    <p:sldId id="533" r:id="rId39"/>
    <p:sldId id="431" r:id="rId40"/>
    <p:sldId id="432" r:id="rId41"/>
    <p:sldId id="419" r:id="rId42"/>
    <p:sldId id="284" r:id="rId43"/>
    <p:sldId id="337" r:id="rId44"/>
    <p:sldId id="387"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p:restoredTop sz="77535"/>
  </p:normalViewPr>
  <p:slideViewPr>
    <p:cSldViewPr snapToGrid="0" snapToObjects="1">
      <p:cViewPr varScale="1">
        <p:scale>
          <a:sx n="84" d="100"/>
          <a:sy n="84" d="100"/>
        </p:scale>
        <p:origin x="14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8237C-63DF-8C4D-A663-4581D6019EC7}" type="datetimeFigureOut">
              <a:rPr lang="de-DE" smtClean="0"/>
              <a:t>13.07.26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59998-4020-C449-9611-2D9166FB56B7}" type="slidenum">
              <a:rPr lang="de-DE" smtClean="0"/>
              <a:t>‹Nr.›</a:t>
            </a:fld>
            <a:endParaRPr lang="de-DE"/>
          </a:p>
        </p:txBody>
      </p:sp>
    </p:spTree>
    <p:extLst>
      <p:ext uri="{BB962C8B-B14F-4D97-AF65-F5344CB8AC3E}">
        <p14:creationId xmlns:p14="http://schemas.microsoft.com/office/powerpoint/2010/main" val="269154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und herzlich willkommen zum Projekttag </a:t>
            </a:r>
            <a:r>
              <a:rPr lang="de-DE" b="1" dirty="0"/>
              <a:t>„#</a:t>
            </a:r>
            <a:r>
              <a:rPr lang="de-DE" b="1" dirty="0" err="1"/>
              <a:t>designing</a:t>
            </a:r>
            <a:r>
              <a:rPr lang="de-DE" b="1" dirty="0"/>
              <a:t> regional </a:t>
            </a:r>
            <a:r>
              <a:rPr lang="de-DE" b="1" dirty="0" err="1"/>
              <a:t>innovation</a:t>
            </a:r>
            <a:r>
              <a:rPr lang="de-DE" b="1" dirty="0"/>
              <a:t>“. </a:t>
            </a:r>
          </a:p>
          <a:p>
            <a:r>
              <a:rPr lang="de-DE" dirty="0"/>
              <a:t>Mein Name ist </a:t>
            </a:r>
            <a:r>
              <a:rPr lang="de-DE" b="1" dirty="0">
                <a:solidFill>
                  <a:srgbClr val="FF0000"/>
                </a:solidFill>
              </a:rPr>
              <a:t>ABC</a:t>
            </a:r>
            <a:r>
              <a:rPr lang="de-DE" dirty="0">
                <a:solidFill>
                  <a:srgbClr val="FF0000"/>
                </a:solidFill>
              </a:rPr>
              <a:t> </a:t>
            </a:r>
            <a:r>
              <a:rPr lang="de-DE" dirty="0"/>
              <a:t>und ich werde euch heute durch diesen Tag führen. Darauf freue ich mich schon sehr. Habt ihr schon mal an einem Projekttag teilgenommen? – </a:t>
            </a:r>
            <a:r>
              <a:rPr lang="de-DE" i="1" dirty="0"/>
              <a:t>auf Antwort eingehen. </a:t>
            </a:r>
          </a:p>
          <a:p>
            <a:endParaRPr lang="de-DE" dirty="0"/>
          </a:p>
          <a:p>
            <a:r>
              <a:rPr lang="de-DE" dirty="0"/>
              <a:t>Wir werden uns heute mit der </a:t>
            </a:r>
            <a:r>
              <a:rPr lang="de-DE" b="1" dirty="0"/>
              <a:t>Regionalpolitik</a:t>
            </a:r>
            <a:r>
              <a:rPr lang="de-DE" dirty="0"/>
              <a:t> der Europäischen Union als ein </a:t>
            </a:r>
            <a:r>
              <a:rPr lang="de-DE" dirty="0" err="1"/>
              <a:t>vergemeinschaftetes</a:t>
            </a:r>
            <a:r>
              <a:rPr lang="de-DE" dirty="0"/>
              <a:t> Politikfeld, also ein Politikfeld, in dem die EU-27 gemeinsam Politik betreiben, auseinandersetzen. In diesem Kontext beschäftigen wir uns mit der Rolle der Regionalpolitik für eure Heimatregion und schauen uns an, wie die Regionalpolitik, die auch als Kohäsionspolitik bezeichnet wird, in eurer Heimat</a:t>
            </a:r>
            <a:r>
              <a:rPr lang="de-DE" dirty="0">
                <a:solidFill>
                  <a:srgbClr val="FF0000"/>
                </a:solidFill>
              </a:rPr>
              <a:t> </a:t>
            </a:r>
            <a:r>
              <a:rPr lang="de-DE" b="1" dirty="0">
                <a:solidFill>
                  <a:srgbClr val="FF0000"/>
                </a:solidFill>
              </a:rPr>
              <a:t>XYZ </a:t>
            </a:r>
            <a:r>
              <a:rPr lang="de-DE" dirty="0"/>
              <a:t>wirkt. Dabei bleibt es allerdings nicht, denn ihr werdet heute viel gemeinsam in Gruppen arbeiten und euch dabei mit eurer Region </a:t>
            </a:r>
            <a:r>
              <a:rPr lang="de-DE" b="1" dirty="0"/>
              <a:t>XYZ</a:t>
            </a:r>
            <a:r>
              <a:rPr lang="de-DE" dirty="0"/>
              <a:t> und deren Herausforderungen und Problemen beschäftigen. </a:t>
            </a:r>
          </a:p>
          <a:p>
            <a:r>
              <a:rPr lang="de-DE" dirty="0"/>
              <a:t>In einem sogenannten </a:t>
            </a:r>
            <a:r>
              <a:rPr lang="de-DE" b="1" dirty="0"/>
              <a:t>Design </a:t>
            </a:r>
            <a:r>
              <a:rPr lang="de-DE" b="1" dirty="0" err="1"/>
              <a:t>Thinking</a:t>
            </a:r>
            <a:r>
              <a:rPr lang="de-DE" b="1" dirty="0"/>
              <a:t> Prozess </a:t>
            </a:r>
            <a:r>
              <a:rPr lang="de-DE" dirty="0"/>
              <a:t>werdet ihr die Aufgabe haben, euch Lösungen für die Herausforderungen und Probleme eurer Heimatregion zu überlegen. Diese Lösungsvorschläge werdet ihr am Ende des Tages einem Gast aus der Politik vorstellen, der*die uns heute in der Schule besuchen kommt. Im Anschluss an die Vorstellung eurer Ideen für eure Heimatregion folgt eine Fragerunde, in der der*die Gast*</a:t>
            </a:r>
            <a:r>
              <a:rPr lang="de-DE" dirty="0" err="1"/>
              <a:t>Gästin</a:t>
            </a:r>
            <a:r>
              <a:rPr lang="de-DE" dirty="0"/>
              <a:t> eure Fragen beantworten wird. Deshalb sammelt gerne im Laufe des Projekttags Fragen, die ihr an unseren Gast*unsere </a:t>
            </a:r>
            <a:r>
              <a:rPr lang="de-DE" dirty="0" err="1"/>
              <a:t>Gästin</a:t>
            </a:r>
            <a:r>
              <a:rPr lang="de-DE" dirty="0"/>
              <a:t> stellen wollt. </a:t>
            </a:r>
          </a:p>
          <a:p>
            <a:endParaRPr lang="de-DE"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a:t>
            </a:fld>
            <a:endParaRPr lang="de-DE"/>
          </a:p>
        </p:txBody>
      </p:sp>
    </p:spTree>
    <p:extLst>
      <p:ext uri="{BB962C8B-B14F-4D97-AF65-F5344CB8AC3E}">
        <p14:creationId xmlns:p14="http://schemas.microsoft.com/office/powerpoint/2010/main" val="332357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AT" sz="1200" b="1" u="sng" kern="1200" dirty="0">
                <a:solidFill>
                  <a:schemeClr val="tx1"/>
                </a:solidFill>
                <a:effectLst/>
                <a:latin typeface="+mn-lt"/>
                <a:ea typeface="+mn-ea"/>
                <a:cs typeface="+mn-cs"/>
              </a:rPr>
              <a:t>Der Kohäsionsfonds (EFRE)</a:t>
            </a:r>
            <a:endParaRPr lang="de-DE"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Auftrag: </a:t>
            </a:r>
            <a:r>
              <a:rPr lang="de-AT" sz="1200" kern="1200" dirty="0">
                <a:solidFill>
                  <a:schemeClr val="tx1"/>
                </a:solidFill>
                <a:effectLst/>
                <a:latin typeface="+mn-lt"/>
                <a:ea typeface="+mn-ea"/>
                <a:cs typeface="+mn-cs"/>
              </a:rPr>
              <a:t>Ausgleich wirtschaftlicher und sozialer Ungleichheit sowie die Förderung einer nachhaltigen Entwicklung</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Schwerpunkte: </a:t>
            </a:r>
            <a:r>
              <a:rPr lang="de-AT" sz="1200" kern="1200" dirty="0">
                <a:solidFill>
                  <a:schemeClr val="tx1"/>
                </a:solidFill>
                <a:effectLst/>
                <a:latin typeface="+mn-lt"/>
                <a:ea typeface="+mn-ea"/>
                <a:cs typeface="+mn-cs"/>
              </a:rPr>
              <a:t>Transeuropäische Verkehrsnetze, Infrastrukturprojekte, nachhaltige Energie- und Verkehrsprojekte</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Besonderheiten: </a:t>
            </a:r>
            <a:r>
              <a:rPr lang="de-AT" sz="1200" kern="1200" dirty="0">
                <a:solidFill>
                  <a:schemeClr val="tx1"/>
                </a:solidFill>
                <a:effectLst/>
                <a:latin typeface="+mn-lt"/>
                <a:ea typeface="+mn-ea"/>
                <a:cs typeface="+mn-cs"/>
              </a:rPr>
              <a:t>Der Kohäsionsfonds fördert Regionen, deren BIP um 90% unterhalb des EU-Durchschnitts liegt. </a:t>
            </a:r>
          </a:p>
          <a:p>
            <a:endParaRPr lang="de-DE" dirty="0"/>
          </a:p>
          <a:p>
            <a:pPr lvl="0"/>
            <a:r>
              <a:rPr lang="de-AT" sz="1200" b="1" u="sng" kern="1200" dirty="0">
                <a:solidFill>
                  <a:schemeClr val="tx1"/>
                </a:solidFill>
                <a:effectLst/>
                <a:latin typeface="+mn-lt"/>
                <a:ea typeface="+mn-ea"/>
                <a:cs typeface="+mn-cs"/>
              </a:rPr>
              <a:t>Der Europäische Landwirtschaftsfonds für die Entwicklung im ländlichen Raum (ELER)</a:t>
            </a:r>
            <a:endParaRPr lang="de-DE"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Auftrag: </a:t>
            </a:r>
            <a:r>
              <a:rPr lang="de-AT" sz="1200" kern="1200" dirty="0">
                <a:solidFill>
                  <a:schemeClr val="tx1"/>
                </a:solidFill>
                <a:effectLst/>
                <a:latin typeface="+mn-lt"/>
                <a:ea typeface="+mn-ea"/>
                <a:cs typeface="+mn-cs"/>
              </a:rPr>
              <a:t>Finanzierung der EU zu Programmen, Projekten und Maßnahmen für die Entwicklung des ländlichen Raums</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Schwerpunkte</a:t>
            </a:r>
            <a:r>
              <a:rPr lang="de-AT" sz="1200" kern="1200" dirty="0">
                <a:solidFill>
                  <a:schemeClr val="tx1"/>
                </a:solidFill>
                <a:effectLst/>
                <a:latin typeface="+mn-lt"/>
                <a:ea typeface="+mn-ea"/>
                <a:cs typeface="+mn-cs"/>
              </a:rPr>
              <a:t>: Einkommensbeihilfen für Landwirt*innen und Maßnahmen zu Investitionsankäufen, Lagerhaltungen, Brache und finanzieller Absicherung bei Marktstörungen. Finanzhilfen zur Information über die Gemeinsame Agrarpolitik (GAP)</a:t>
            </a:r>
            <a:endParaRPr lang="de-DE" sz="1200" kern="1200" dirty="0">
              <a:solidFill>
                <a:schemeClr val="tx1"/>
              </a:solidFill>
              <a:effectLst/>
              <a:latin typeface="+mn-lt"/>
              <a:ea typeface="+mn-ea"/>
              <a:cs typeface="+mn-cs"/>
            </a:endParaRPr>
          </a:p>
          <a:p>
            <a:endParaRPr lang="de-DE" dirty="0"/>
          </a:p>
          <a:p>
            <a:pPr lvl="0"/>
            <a:r>
              <a:rPr lang="de-AT" sz="1200" b="1" u="sng" kern="1200" dirty="0">
                <a:solidFill>
                  <a:schemeClr val="tx1"/>
                </a:solidFill>
                <a:effectLst/>
                <a:latin typeface="+mn-lt"/>
                <a:ea typeface="+mn-ea"/>
                <a:cs typeface="+mn-cs"/>
              </a:rPr>
              <a:t>Der Europäische Sozialfonds (ESF)</a:t>
            </a:r>
            <a:endParaRPr lang="de-DE"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Auftrag: </a:t>
            </a:r>
            <a:r>
              <a:rPr lang="de-AT" sz="1200" kern="1200" dirty="0">
                <a:solidFill>
                  <a:schemeClr val="tx1"/>
                </a:solidFill>
                <a:effectLst/>
                <a:latin typeface="+mn-lt"/>
                <a:ea typeface="+mn-ea"/>
                <a:cs typeface="+mn-cs"/>
              </a:rPr>
              <a:t>Verbesserung von Beschäftigungs- und Bildungschancen von Menschen in der EU sowie der Schutz vor Armut</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Schwerpunkte: </a:t>
            </a:r>
            <a:r>
              <a:rPr lang="de-AT" sz="1200" kern="1200" dirty="0">
                <a:solidFill>
                  <a:schemeClr val="tx1"/>
                </a:solidFill>
                <a:effectLst/>
                <a:latin typeface="+mn-lt"/>
                <a:ea typeface="+mn-ea"/>
                <a:cs typeface="+mn-cs"/>
              </a:rPr>
              <a:t>Beschäftigung und Mobilität, Soziale Eingliederung und Armutsbekämpfung, Bildung und Qualifizierung, Institutionelle Kapazitäten und effiziente Verwaltung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Besonderheiten: </a:t>
            </a:r>
            <a:r>
              <a:rPr lang="de-AT" sz="1200" kern="1200" dirty="0">
                <a:solidFill>
                  <a:schemeClr val="tx1"/>
                </a:solidFill>
                <a:effectLst/>
                <a:latin typeface="+mn-lt"/>
                <a:ea typeface="+mn-ea"/>
                <a:cs typeface="+mn-cs"/>
              </a:rPr>
              <a:t>Der ESF investiert direkt in soziale Verhältnisse. Er konzentriert sich auf deren Angleichung sowie die Armutsbekämpfung in der Europäischen Union.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11</a:t>
            </a:fld>
            <a:endParaRPr lang="de-DE"/>
          </a:p>
        </p:txBody>
      </p:sp>
    </p:spTree>
    <p:extLst>
      <p:ext uri="{BB962C8B-B14F-4D97-AF65-F5344CB8AC3E}">
        <p14:creationId xmlns:p14="http://schemas.microsoft.com/office/powerpoint/2010/main" val="144666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Jüngste</a:t>
            </a:r>
            <a:r>
              <a:rPr lang="de-DE" baseline="0" dirty="0"/>
              <a:t> Institution: seit 1994</a:t>
            </a:r>
          </a:p>
          <a:p>
            <a:endParaRPr lang="de-DE" dirty="0"/>
          </a:p>
          <a:p>
            <a:r>
              <a:rPr lang="de-DE" b="1" dirty="0"/>
              <a:t>Europa von unten</a:t>
            </a:r>
            <a:r>
              <a:rPr lang="de-DE" b="1" baseline="0" dirty="0"/>
              <a:t> </a:t>
            </a:r>
            <a:r>
              <a:rPr lang="de-DE" baseline="0" dirty="0">
                <a:sym typeface="Wingdings"/>
              </a:rPr>
              <a:t> der </a:t>
            </a:r>
            <a:r>
              <a:rPr lang="de-DE" baseline="0" dirty="0" err="1">
                <a:sym typeface="Wingdings"/>
              </a:rPr>
              <a:t>AdR</a:t>
            </a:r>
            <a:r>
              <a:rPr lang="de-DE" baseline="0" dirty="0">
                <a:sym typeface="Wingdings"/>
              </a:rPr>
              <a:t> soll melden, wie Gesetzen vor Ort ankommen </a:t>
            </a:r>
            <a:endParaRPr lang="de-DE" dirty="0"/>
          </a:p>
          <a:p>
            <a:endParaRPr lang="de-DE" dirty="0"/>
          </a:p>
          <a:p>
            <a:r>
              <a:rPr lang="de-DE" dirty="0"/>
              <a:t>Stellung des </a:t>
            </a:r>
            <a:r>
              <a:rPr lang="de-DE" dirty="0" err="1"/>
              <a:t>AdR</a:t>
            </a:r>
            <a:r>
              <a:rPr lang="de-DE" dirty="0"/>
              <a:t> wächst (https://</a:t>
            </a:r>
            <a:r>
              <a:rPr lang="de-DE" dirty="0" err="1"/>
              <a:t>www.tagesspiegel.de</a:t>
            </a:r>
            <a:r>
              <a:rPr lang="de-DE" dirty="0"/>
              <a:t>/</a:t>
            </a:r>
            <a:r>
              <a:rPr lang="de-DE" dirty="0" err="1"/>
              <a:t>themen</a:t>
            </a:r>
            <a:r>
              <a:rPr lang="de-DE" dirty="0"/>
              <a:t>/</a:t>
            </a:r>
            <a:r>
              <a:rPr lang="de-DE" dirty="0" err="1"/>
              <a:t>agenda</a:t>
            </a:r>
            <a:r>
              <a:rPr lang="de-DE" dirty="0"/>
              <a:t>/</a:t>
            </a:r>
            <a:r>
              <a:rPr lang="de-DE" dirty="0" err="1"/>
              <a:t>eu</a:t>
            </a:r>
            <a:r>
              <a:rPr lang="de-DE" dirty="0"/>
              <a:t>-ausschuss-der-regionen-das-europa-der-</a:t>
            </a:r>
            <a:r>
              <a:rPr lang="de-DE" dirty="0" err="1"/>
              <a:t>buergermeister</a:t>
            </a:r>
            <a:r>
              <a:rPr lang="de-DE" dirty="0"/>
              <a:t>/14967540.html)</a:t>
            </a:r>
          </a:p>
          <a:p>
            <a:pPr marL="171450" indent="-171450">
              <a:buFontTx/>
              <a:buChar char="-"/>
            </a:pPr>
            <a:r>
              <a:rPr lang="de-DE" dirty="0"/>
              <a:t>Muss nur angehört werden, es</a:t>
            </a:r>
            <a:r>
              <a:rPr lang="de-DE" baseline="0" dirty="0"/>
              <a:t> muss nicht auf ihn gehört werden</a:t>
            </a:r>
          </a:p>
          <a:p>
            <a:pPr marL="171450" indent="-171450">
              <a:buFontTx/>
              <a:buChar char="-"/>
            </a:pPr>
            <a:r>
              <a:rPr lang="de-DE" baseline="0" dirty="0"/>
              <a:t>Gleichzeitig konnte er durch frühzeitige Stellungnahme den letzten EU-Haushalt beeinflussen: Die ostdeutschen Regionen hatten Angst, aus der Höchstförderung zu fliegen. </a:t>
            </a:r>
          </a:p>
          <a:p>
            <a:pPr marL="171450" indent="-171450">
              <a:buFontTx/>
              <a:buChar char="-"/>
            </a:pPr>
            <a:r>
              <a:rPr lang="de-DE" baseline="0" dirty="0"/>
              <a:t>Plus: Austausch der unterschiedlichen </a:t>
            </a:r>
            <a:r>
              <a:rPr lang="de-DE" baseline="0" dirty="0" err="1"/>
              <a:t>Regionalverteter</a:t>
            </a:r>
            <a:r>
              <a:rPr lang="de-DE" baseline="0" dirty="0"/>
              <a:t>*innen ist wichtig, zumal diese feststellen, dass ihre geographische Lage (Küste, stark </a:t>
            </a:r>
            <a:r>
              <a:rPr lang="de-DE" baseline="0" dirty="0" err="1"/>
              <a:t>ländl</a:t>
            </a:r>
            <a:r>
              <a:rPr lang="de-DE" baseline="0" dirty="0"/>
              <a:t> geprägt, Großstadt) sie oft vor ähnlichere Herausforderungen stellt, als Regionen eines Landes </a:t>
            </a:r>
            <a:r>
              <a:rPr lang="de-DE" baseline="0" dirty="0">
                <a:sym typeface="Wingdings"/>
              </a:rPr>
              <a:t> best-</a:t>
            </a:r>
            <a:r>
              <a:rPr lang="de-DE" baseline="0" dirty="0" err="1">
                <a:sym typeface="Wingdings"/>
              </a:rPr>
              <a:t>practice</a:t>
            </a:r>
            <a:r>
              <a:rPr lang="de-DE" baseline="0" dirty="0">
                <a:sym typeface="Wingdings"/>
              </a:rPr>
              <a:t>-</a:t>
            </a:r>
            <a:r>
              <a:rPr lang="de-DE" baseline="0" dirty="0" err="1">
                <a:sym typeface="Wingdings"/>
              </a:rPr>
              <a:t>sharing</a:t>
            </a:r>
            <a:r>
              <a:rPr lang="de-DE" baseline="0" dirty="0">
                <a:sym typeface="Wingdings"/>
              </a:rPr>
              <a:t> </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12</a:t>
            </a:fld>
            <a:endParaRPr lang="de-DE"/>
          </a:p>
        </p:txBody>
      </p:sp>
    </p:spTree>
    <p:extLst>
      <p:ext uri="{BB962C8B-B14F-4D97-AF65-F5344CB8AC3E}">
        <p14:creationId xmlns:p14="http://schemas.microsoft.com/office/powerpoint/2010/main" val="361778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Europäische Kommission ist auf der europäischen Ebene am Gesetzgebungsprozess beteiligt. Ihr kommen dabei mehrere entscheidende Rollen zu. Sie ist zum einen dafür verantwortlich, Vorschläge für neue Regelungen auf EU Ebene, also für Gesetzesinitiativen, zu machen. Darüber hinaus ist sie dafür verantwortlich, dass die Beschlüsse, die gemeinsam mit dem Rat und dem Parlament gefasst werden, umgesetzt werden. </a:t>
            </a:r>
          </a:p>
          <a:p>
            <a:endParaRPr lang="de-DE" dirty="0"/>
          </a:p>
          <a:p>
            <a:r>
              <a:rPr lang="de-DE" dirty="0"/>
              <a:t>Ebenso formuliert sie die großen Zielvorgaben für europäische Politik. Wie soll es in den nächsten Jahren politisch in der EU weitergehen? Diese Ziele werden dann in den verschiedenen Politikbereichen, in denen die Europäische Kommission verantwortlich ist, umgesetzt. Die EU-Mitgliedsstaaten haben in bestimmten Politikbereichen Kompetenzen an die europäische Ebene abgegeben. Dies trifft auf viele, aber nicht auf alle Politikbereiche zu. Und in den Politikbereichen, in denen man gemeinsam auf europäischer Ebene entscheidet, werden die Ziele der KOM umgesetzt. So zum Beispiel im Bereich der Regionalpolitik. Und wie genau das aussieht, das werdet ihr mit Hilfe der nächsten Übung gemeinsam erarbeiten. </a:t>
            </a:r>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14</a:t>
            </a:fld>
            <a:endParaRPr lang="de-DE"/>
          </a:p>
        </p:txBody>
      </p:sp>
    </p:spTree>
    <p:extLst>
      <p:ext uri="{BB962C8B-B14F-4D97-AF65-F5344CB8AC3E}">
        <p14:creationId xmlns:p14="http://schemas.microsoft.com/office/powerpoint/2010/main" val="1848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15</a:t>
            </a:fld>
            <a:endParaRPr lang="de-DE"/>
          </a:p>
        </p:txBody>
      </p:sp>
    </p:spTree>
    <p:extLst>
      <p:ext uri="{BB962C8B-B14F-4D97-AF65-F5344CB8AC3E}">
        <p14:creationId xmlns:p14="http://schemas.microsoft.com/office/powerpoint/2010/main" val="321886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16</a:t>
            </a:fld>
            <a:endParaRPr lang="de-DE"/>
          </a:p>
        </p:txBody>
      </p:sp>
    </p:spTree>
    <p:extLst>
      <p:ext uri="{BB962C8B-B14F-4D97-AF65-F5344CB8AC3E}">
        <p14:creationId xmlns:p14="http://schemas.microsoft.com/office/powerpoint/2010/main" val="9291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17</a:t>
            </a:fld>
            <a:endParaRPr lang="de-DE"/>
          </a:p>
        </p:txBody>
      </p:sp>
    </p:spTree>
    <p:extLst>
      <p:ext uri="{BB962C8B-B14F-4D97-AF65-F5344CB8AC3E}">
        <p14:creationId xmlns:p14="http://schemas.microsoft.com/office/powerpoint/2010/main" val="202975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18</a:t>
            </a:fld>
            <a:endParaRPr lang="de-DE"/>
          </a:p>
        </p:txBody>
      </p:sp>
    </p:spTree>
    <p:extLst>
      <p:ext uri="{BB962C8B-B14F-4D97-AF65-F5344CB8AC3E}">
        <p14:creationId xmlns:p14="http://schemas.microsoft.com/office/powerpoint/2010/main" val="299864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-zweiter großer Teil des Projekttages </a:t>
            </a:r>
            <a:r>
              <a:rPr lang="de-DE" dirty="0">
                <a:sym typeface="Wingdings" pitchFamily="2" charset="2"/>
              </a:rPr>
              <a:t></a:t>
            </a:r>
            <a:r>
              <a:rPr lang="de-DE" b="1" dirty="0">
                <a:sym typeface="Wingdings" pitchFamily="2" charset="2"/>
              </a:rPr>
              <a:t>Open Space Workshop</a:t>
            </a:r>
          </a:p>
          <a:p>
            <a:r>
              <a:rPr lang="de-DE" dirty="0">
                <a:sym typeface="Wingdings" pitchFamily="2" charset="2"/>
              </a:rPr>
              <a:t>-selbst dran, sich verschiedene Herausforderungen in Regionen /Städten </a:t>
            </a:r>
            <a:r>
              <a:rPr lang="de-DE" b="1" dirty="0">
                <a:sym typeface="Wingdings" pitchFamily="2" charset="2"/>
              </a:rPr>
              <a:t>näher anzusehen und mögliche Lösungen </a:t>
            </a:r>
            <a:r>
              <a:rPr lang="de-DE" dirty="0">
                <a:sym typeface="Wingdings" pitchFamily="2" charset="2"/>
              </a:rPr>
              <a:t>zu erarbeiten</a:t>
            </a:r>
          </a:p>
          <a:p>
            <a:r>
              <a:rPr lang="de-DE" dirty="0">
                <a:sym typeface="Wingdings" pitchFamily="2" charset="2"/>
              </a:rPr>
              <a:t>-sehen, wie sich EU in Zukunft weiter entwickelt &amp; welche möglichen Lösungen es geben könnte, </a:t>
            </a:r>
            <a:r>
              <a:rPr lang="de-DE" b="1" dirty="0">
                <a:sym typeface="Wingdings" pitchFamily="2" charset="2"/>
              </a:rPr>
              <a:t>Zukunft in euren Augen aussehen </a:t>
            </a:r>
            <a:r>
              <a:rPr lang="de-DE" dirty="0">
                <a:sym typeface="Wingdings" pitchFamily="2" charset="2"/>
              </a:rPr>
              <a:t>könnte</a:t>
            </a:r>
            <a:endParaRPr lang="de-DE" dirty="0"/>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24</a:t>
            </a:fld>
            <a:endParaRPr lang="de-DE"/>
          </a:p>
        </p:txBody>
      </p:sp>
    </p:spTree>
    <p:extLst>
      <p:ext uri="{BB962C8B-B14F-4D97-AF65-F5344CB8AC3E}">
        <p14:creationId xmlns:p14="http://schemas.microsoft.com/office/powerpoint/2010/main" val="394990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25</a:t>
            </a:fld>
            <a:endParaRPr lang="de-DE"/>
          </a:p>
        </p:txBody>
      </p:sp>
    </p:spTree>
    <p:extLst>
      <p:ext uri="{BB962C8B-B14F-4D97-AF65-F5344CB8AC3E}">
        <p14:creationId xmlns:p14="http://schemas.microsoft.com/office/powerpoint/2010/main" val="209864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seid</a:t>
            </a:r>
            <a:r>
              <a:rPr lang="de-DE" baseline="0" dirty="0"/>
              <a:t> ihr in euren Gruppen für </a:t>
            </a:r>
            <a:r>
              <a:rPr lang="de-DE" b="1" baseline="0" dirty="0"/>
              <a:t>eure Arbeit, die Struktur eurer Diskussionen etc. zuständig </a:t>
            </a:r>
            <a:r>
              <a:rPr lang="de-DE" baseline="0" dirty="0"/>
              <a:t>und </a:t>
            </a:r>
            <a:r>
              <a:rPr lang="de-DE" b="1" baseline="0" dirty="0"/>
              <a:t>frei </a:t>
            </a:r>
            <a:r>
              <a:rPr lang="de-DE" baseline="0" dirty="0"/>
              <a:t>in der Gestaltung, aber es gibt ein paar Regeln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26</a:t>
            </a:fld>
            <a:endParaRPr lang="de-DE"/>
          </a:p>
        </p:txBody>
      </p:sp>
    </p:spTree>
    <p:extLst>
      <p:ext uri="{BB962C8B-B14F-4D97-AF65-F5344CB8AC3E}">
        <p14:creationId xmlns:p14="http://schemas.microsoft.com/office/powerpoint/2010/main" val="65088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werden im Laufe des Projekttags auch Pausen machen, die aber nicht zu den regulären Zeiten stattfinden werden, da wir sie an den Ablauf des Projekttags anpassen. Sollte jemand von euch während der regulären Pausen etwas zu klären haben (mit dem Sekretariat o.ä.), könnt ihr gerne auf uns zukommen </a:t>
            </a:r>
          </a:p>
          <a:p>
            <a:endParaRPr lang="de-DE" dirty="0"/>
          </a:p>
          <a:p>
            <a:r>
              <a:rPr lang="de-DE" dirty="0"/>
              <a:t>Pausenzeiten sind: 9:15 – 9:35 (20min) und 11:05 – 11:25 (20min)</a:t>
            </a:r>
          </a:p>
        </p:txBody>
      </p:sp>
      <p:sp>
        <p:nvSpPr>
          <p:cNvPr id="4" name="Foliennummernplatzhalter 3"/>
          <p:cNvSpPr>
            <a:spLocks noGrp="1"/>
          </p:cNvSpPr>
          <p:nvPr>
            <p:ph type="sldNum" sz="quarter" idx="10"/>
          </p:nvPr>
        </p:nvSpPr>
        <p:spPr/>
        <p:txBody>
          <a:bodyPr/>
          <a:lstStyle/>
          <a:p>
            <a:fld id="{541E9CB7-253A-8640-8681-74B6F60605FB}" type="slidenum">
              <a:rPr lang="de-DE" smtClean="0"/>
              <a:t>2</a:t>
            </a:fld>
            <a:endParaRPr lang="de-DE"/>
          </a:p>
        </p:txBody>
      </p:sp>
    </p:spTree>
    <p:extLst>
      <p:ext uri="{BB962C8B-B14F-4D97-AF65-F5344CB8AC3E}">
        <p14:creationId xmlns:p14="http://schemas.microsoft.com/office/powerpoint/2010/main" val="63233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9E3D-C935-AE7F-63ED-441EA6D938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20D60E-F32F-4F9F-AD11-86C8EBF0D12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D718320-9F8C-531E-ECC1-54FD8A19BD1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202F8B6-EB5E-E5FD-351A-A057F5E07D32}"/>
              </a:ext>
            </a:extLst>
          </p:cNvPr>
          <p:cNvSpPr>
            <a:spLocks noGrp="1"/>
          </p:cNvSpPr>
          <p:nvPr>
            <p:ph type="sldNum" sz="quarter" idx="10"/>
          </p:nvPr>
        </p:nvSpPr>
        <p:spPr/>
        <p:txBody>
          <a:bodyPr/>
          <a:lstStyle/>
          <a:p>
            <a:fld id="{541E9CB7-253A-8640-8681-74B6F60605FB}" type="slidenum">
              <a:rPr lang="de-DE" smtClean="0"/>
              <a:t>27</a:t>
            </a:fld>
            <a:endParaRPr lang="de-DE"/>
          </a:p>
        </p:txBody>
      </p:sp>
    </p:spTree>
    <p:extLst>
      <p:ext uri="{BB962C8B-B14F-4D97-AF65-F5344CB8AC3E}">
        <p14:creationId xmlns:p14="http://schemas.microsoft.com/office/powerpoint/2010/main" val="92130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C9D284-5B54-1C4A-AE62-BF22ABDF967B}" type="slidenum">
              <a:rPr lang="de-DE" smtClean="0"/>
              <a:t>29</a:t>
            </a:fld>
            <a:endParaRPr lang="de-DE"/>
          </a:p>
        </p:txBody>
      </p:sp>
    </p:spTree>
    <p:extLst>
      <p:ext uri="{BB962C8B-B14F-4D97-AF65-F5344CB8AC3E}">
        <p14:creationId xmlns:p14="http://schemas.microsoft.com/office/powerpoint/2010/main" val="301187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77E00-D310-FD02-38D4-8A6EFB1504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872DB0-01AF-D439-BD05-4807171530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C88A13-45EF-B25F-0883-8D3CC693905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13B7C32-6DF5-3D9A-25EA-E431F3207A72}"/>
              </a:ext>
            </a:extLst>
          </p:cNvPr>
          <p:cNvSpPr>
            <a:spLocks noGrp="1"/>
          </p:cNvSpPr>
          <p:nvPr>
            <p:ph type="sldNum" sz="quarter" idx="10"/>
          </p:nvPr>
        </p:nvSpPr>
        <p:spPr/>
        <p:txBody>
          <a:bodyPr/>
          <a:lstStyle/>
          <a:p>
            <a:fld id="{541E9CB7-253A-8640-8681-74B6F60605FB}" type="slidenum">
              <a:rPr lang="de-DE" smtClean="0"/>
              <a:t>30</a:t>
            </a:fld>
            <a:endParaRPr lang="de-DE"/>
          </a:p>
        </p:txBody>
      </p:sp>
    </p:spTree>
    <p:extLst>
      <p:ext uri="{BB962C8B-B14F-4D97-AF65-F5344CB8AC3E}">
        <p14:creationId xmlns:p14="http://schemas.microsoft.com/office/powerpoint/2010/main" val="258186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D59998-4020-C449-9611-2D9166FB56B7}" type="slidenum">
              <a:rPr lang="de-DE" smtClean="0"/>
              <a:t>31</a:t>
            </a:fld>
            <a:endParaRPr lang="de-DE"/>
          </a:p>
        </p:txBody>
      </p:sp>
    </p:spTree>
    <p:extLst>
      <p:ext uri="{BB962C8B-B14F-4D97-AF65-F5344CB8AC3E}">
        <p14:creationId xmlns:p14="http://schemas.microsoft.com/office/powerpoint/2010/main" val="3958044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C219F-2FB7-5331-69FD-AFE62C85CE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1FE6D5-2C43-DD00-7AD2-93F7DE6AFAC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3228EE6-85AB-7F35-6EE5-B37DEF63338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9A37997-BED2-DF4D-F650-252617E9DB7D}"/>
              </a:ext>
            </a:extLst>
          </p:cNvPr>
          <p:cNvSpPr>
            <a:spLocks noGrp="1"/>
          </p:cNvSpPr>
          <p:nvPr>
            <p:ph type="sldNum" sz="quarter" idx="10"/>
          </p:nvPr>
        </p:nvSpPr>
        <p:spPr/>
        <p:txBody>
          <a:bodyPr/>
          <a:lstStyle/>
          <a:p>
            <a:fld id="{54D59998-4020-C449-9611-2D9166FB56B7}" type="slidenum">
              <a:rPr lang="de-DE" smtClean="0"/>
              <a:t>32</a:t>
            </a:fld>
            <a:endParaRPr lang="de-DE"/>
          </a:p>
        </p:txBody>
      </p:sp>
    </p:spTree>
    <p:extLst>
      <p:ext uri="{BB962C8B-B14F-4D97-AF65-F5344CB8AC3E}">
        <p14:creationId xmlns:p14="http://schemas.microsoft.com/office/powerpoint/2010/main" val="16279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82C3B-9B6D-64BA-60CA-9CE382A6E6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2AE88D-5E75-18BA-7773-4D0A428964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6FF9EF-A279-5D93-D06C-1F587AF1ADA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3624E62-8296-D23D-6C8C-3EE4A74A790B}"/>
              </a:ext>
            </a:extLst>
          </p:cNvPr>
          <p:cNvSpPr>
            <a:spLocks noGrp="1"/>
          </p:cNvSpPr>
          <p:nvPr>
            <p:ph type="sldNum" sz="quarter" idx="10"/>
          </p:nvPr>
        </p:nvSpPr>
        <p:spPr/>
        <p:txBody>
          <a:bodyPr/>
          <a:lstStyle/>
          <a:p>
            <a:fld id="{54D59998-4020-C449-9611-2D9166FB56B7}" type="slidenum">
              <a:rPr lang="de-DE" smtClean="0"/>
              <a:t>33</a:t>
            </a:fld>
            <a:endParaRPr lang="de-DE"/>
          </a:p>
        </p:txBody>
      </p:sp>
    </p:spTree>
    <p:extLst>
      <p:ext uri="{BB962C8B-B14F-4D97-AF65-F5344CB8AC3E}">
        <p14:creationId xmlns:p14="http://schemas.microsoft.com/office/powerpoint/2010/main" val="171062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3F491-46C6-F7F3-6137-97909C14FE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675C3B-9E18-D0A0-DDA5-FB0F2842AC9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A40AC4C-5121-795B-254B-AD569AE15795}"/>
              </a:ext>
            </a:extLst>
          </p:cNvPr>
          <p:cNvSpPr>
            <a:spLocks noGrp="1"/>
          </p:cNvSpPr>
          <p:nvPr>
            <p:ph type="body" idx="1"/>
          </p:nvPr>
        </p:nvSpPr>
        <p:spPr/>
        <p:txBody>
          <a:bodyPr/>
          <a:lstStyle/>
          <a:p>
            <a:r>
              <a:rPr lang="de-DE" dirty="0"/>
              <a:t>Auf persönlicher Ebene und im Bezug auf andere Menschen?</a:t>
            </a:r>
          </a:p>
          <a:p>
            <a:endParaRPr lang="de-DE" dirty="0"/>
          </a:p>
          <a:p>
            <a:r>
              <a:rPr lang="de-DE" dirty="0"/>
              <a:t>Beispiel: eine Uni-Professorin stellt sich die Fragen: </a:t>
            </a:r>
          </a:p>
          <a:p>
            <a:pPr marL="228600" indent="-228600">
              <a:buAutoNum type="arabicPeriod"/>
            </a:pPr>
            <a:r>
              <a:rPr lang="de-DE" dirty="0"/>
              <a:t>Wie kann ich Inhalte in meinem Kurs möglichst spannend vortragen? </a:t>
            </a:r>
          </a:p>
          <a:p>
            <a:pPr marL="228600" indent="-228600">
              <a:buAutoNum type="arabicPeriod"/>
            </a:pPr>
            <a:r>
              <a:rPr lang="de-DE" dirty="0"/>
              <a:t>Wie kann ich mich persönlich für den Kurs motivieren?</a:t>
            </a:r>
          </a:p>
        </p:txBody>
      </p:sp>
      <p:sp>
        <p:nvSpPr>
          <p:cNvPr id="4" name="Foliennummernplatzhalter 3">
            <a:extLst>
              <a:ext uri="{FF2B5EF4-FFF2-40B4-BE49-F238E27FC236}">
                <a16:creationId xmlns:a16="http://schemas.microsoft.com/office/drawing/2014/main" id="{45FCEE47-FDF3-A612-78D7-5608D4785148}"/>
              </a:ext>
            </a:extLst>
          </p:cNvPr>
          <p:cNvSpPr>
            <a:spLocks noGrp="1"/>
          </p:cNvSpPr>
          <p:nvPr>
            <p:ph type="sldNum" sz="quarter" idx="10"/>
          </p:nvPr>
        </p:nvSpPr>
        <p:spPr/>
        <p:txBody>
          <a:bodyPr/>
          <a:lstStyle/>
          <a:p>
            <a:fld id="{54D59998-4020-C449-9611-2D9166FB56B7}" type="slidenum">
              <a:rPr lang="de-DE" smtClean="0"/>
              <a:t>34</a:t>
            </a:fld>
            <a:endParaRPr lang="de-DE"/>
          </a:p>
        </p:txBody>
      </p:sp>
    </p:spTree>
    <p:extLst>
      <p:ext uri="{BB962C8B-B14F-4D97-AF65-F5344CB8AC3E}">
        <p14:creationId xmlns:p14="http://schemas.microsoft.com/office/powerpoint/2010/main" val="15647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182B-FE65-EED2-F490-86DCCB1A8E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20775B-97FC-1583-42BC-D4701AF4AC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0ADD89-37CA-5ED6-1FC9-E64127F6612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FAF7CF8-3E49-C61F-E2AE-3A1BD635649C}"/>
              </a:ext>
            </a:extLst>
          </p:cNvPr>
          <p:cNvSpPr>
            <a:spLocks noGrp="1"/>
          </p:cNvSpPr>
          <p:nvPr>
            <p:ph type="sldNum" sz="quarter" idx="10"/>
          </p:nvPr>
        </p:nvSpPr>
        <p:spPr/>
        <p:txBody>
          <a:bodyPr/>
          <a:lstStyle/>
          <a:p>
            <a:fld id="{54D59998-4020-C449-9611-2D9166FB56B7}" type="slidenum">
              <a:rPr lang="de-DE" smtClean="0"/>
              <a:t>35</a:t>
            </a:fld>
            <a:endParaRPr lang="de-DE"/>
          </a:p>
        </p:txBody>
      </p:sp>
    </p:spTree>
    <p:extLst>
      <p:ext uri="{BB962C8B-B14F-4D97-AF65-F5344CB8AC3E}">
        <p14:creationId xmlns:p14="http://schemas.microsoft.com/office/powerpoint/2010/main" val="1177871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E2B6-E414-B4DD-3F16-CF3D615F2BA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1FD750-DE8B-FD66-7C4D-1BDA1123AA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927918-C956-F4FC-F512-B9F901FDD88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55A76D5-5357-D6DC-7AAB-5F0B37799C00}"/>
              </a:ext>
            </a:extLst>
          </p:cNvPr>
          <p:cNvSpPr>
            <a:spLocks noGrp="1"/>
          </p:cNvSpPr>
          <p:nvPr>
            <p:ph type="sldNum" sz="quarter" idx="10"/>
          </p:nvPr>
        </p:nvSpPr>
        <p:spPr/>
        <p:txBody>
          <a:bodyPr/>
          <a:lstStyle/>
          <a:p>
            <a:fld id="{54D59998-4020-C449-9611-2D9166FB56B7}" type="slidenum">
              <a:rPr lang="de-DE" smtClean="0"/>
              <a:t>36</a:t>
            </a:fld>
            <a:endParaRPr lang="de-DE"/>
          </a:p>
        </p:txBody>
      </p:sp>
    </p:spTree>
    <p:extLst>
      <p:ext uri="{BB962C8B-B14F-4D97-AF65-F5344CB8AC3E}">
        <p14:creationId xmlns:p14="http://schemas.microsoft.com/office/powerpoint/2010/main" val="2616886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75A4-6FC5-8B52-CD39-BE3448FC99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484596-F9B9-9649-B0A4-157212788B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A68E17C-AE6A-3C00-CA94-37A6E4F5C889}"/>
              </a:ext>
            </a:extLst>
          </p:cNvPr>
          <p:cNvSpPr>
            <a:spLocks noGrp="1"/>
          </p:cNvSpPr>
          <p:nvPr>
            <p:ph type="body" idx="1"/>
          </p:nvPr>
        </p:nvSpPr>
        <p:spPr/>
        <p:txBody>
          <a:bodyPr/>
          <a:lstStyle/>
          <a:p>
            <a:r>
              <a:rPr lang="de-DE" dirty="0"/>
              <a:t>Brainstorming 2-Schritt</a:t>
            </a:r>
          </a:p>
        </p:txBody>
      </p:sp>
      <p:sp>
        <p:nvSpPr>
          <p:cNvPr id="4" name="Foliennummernplatzhalter 3">
            <a:extLst>
              <a:ext uri="{FF2B5EF4-FFF2-40B4-BE49-F238E27FC236}">
                <a16:creationId xmlns:a16="http://schemas.microsoft.com/office/drawing/2014/main" id="{05778EE9-4657-451C-9FEF-7119024D0862}"/>
              </a:ext>
            </a:extLst>
          </p:cNvPr>
          <p:cNvSpPr>
            <a:spLocks noGrp="1"/>
          </p:cNvSpPr>
          <p:nvPr>
            <p:ph type="sldNum" sz="quarter" idx="10"/>
          </p:nvPr>
        </p:nvSpPr>
        <p:spPr/>
        <p:txBody>
          <a:bodyPr/>
          <a:lstStyle/>
          <a:p>
            <a:fld id="{54D59998-4020-C449-9611-2D9166FB56B7}" type="slidenum">
              <a:rPr lang="de-DE" smtClean="0"/>
              <a:t>37</a:t>
            </a:fld>
            <a:endParaRPr lang="de-DE"/>
          </a:p>
        </p:txBody>
      </p:sp>
    </p:spTree>
    <p:extLst>
      <p:ext uri="{BB962C8B-B14F-4D97-AF65-F5344CB8AC3E}">
        <p14:creationId xmlns:p14="http://schemas.microsoft.com/office/powerpoint/2010/main" val="32328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Vorstellung von E#D</a:t>
            </a:r>
          </a:p>
          <a:p>
            <a:pPr marL="171450" indent="-171450">
              <a:buFont typeface="Arial" panose="020B0604020202020204" pitchFamily="34" charset="0"/>
              <a:buChar char="•"/>
            </a:pPr>
            <a:r>
              <a:rPr lang="de-DE" b="0" dirty="0"/>
              <a:t>Gemeinnützige Organisation aus Berlin</a:t>
            </a:r>
          </a:p>
          <a:p>
            <a:pPr marL="171450" indent="-171450">
              <a:buFont typeface="Arial" panose="020B0604020202020204" pitchFamily="34" charset="0"/>
              <a:buChar char="•"/>
            </a:pPr>
            <a:r>
              <a:rPr lang="de-DE" b="0" dirty="0"/>
              <a:t>Verstehen uns als unabhängige Denkwerkstatt</a:t>
            </a:r>
          </a:p>
          <a:p>
            <a:pPr marL="171450" indent="-171450">
              <a:buFont typeface="Arial" panose="020B0604020202020204" pitchFamily="34" charset="0"/>
              <a:buChar char="•"/>
            </a:pPr>
            <a:r>
              <a:rPr lang="de-DE" b="0" dirty="0"/>
              <a:t>Spezialisierung auf Bildungs- und Beratungskonzepte für zukunftsrelevante Politikfelder der EU-Politik, wie Regionalpolitik, nachhaltige Entwicklung, Klimapolitik, neue Technologien</a:t>
            </a:r>
          </a:p>
        </p:txBody>
      </p:sp>
      <p:sp>
        <p:nvSpPr>
          <p:cNvPr id="4" name="Foliennummernplatzhalter 3"/>
          <p:cNvSpPr>
            <a:spLocks noGrp="1"/>
          </p:cNvSpPr>
          <p:nvPr>
            <p:ph type="sldNum" sz="quarter" idx="5"/>
          </p:nvPr>
        </p:nvSpPr>
        <p:spPr/>
        <p:txBody>
          <a:bodyPr/>
          <a:lstStyle/>
          <a:p>
            <a:fld id="{541E9CB7-253A-8640-8681-74B6F60605FB}" type="slidenum">
              <a:rPr lang="de-DE" smtClean="0"/>
              <a:t>3</a:t>
            </a:fld>
            <a:endParaRPr lang="de-DE"/>
          </a:p>
        </p:txBody>
      </p:sp>
    </p:spTree>
    <p:extLst>
      <p:ext uri="{BB962C8B-B14F-4D97-AF65-F5344CB8AC3E}">
        <p14:creationId xmlns:p14="http://schemas.microsoft.com/office/powerpoint/2010/main" val="232455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ED62-448E-1E80-FB7F-F09BAB7544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7EC113-F02A-21A1-E41E-87D7CF7CF6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53594C-5440-B441-6F00-5E9AF79D158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88F5B50-6766-3A3D-6603-AD2C73D221AB}"/>
              </a:ext>
            </a:extLst>
          </p:cNvPr>
          <p:cNvSpPr>
            <a:spLocks noGrp="1"/>
          </p:cNvSpPr>
          <p:nvPr>
            <p:ph type="sldNum" sz="quarter" idx="10"/>
          </p:nvPr>
        </p:nvSpPr>
        <p:spPr/>
        <p:txBody>
          <a:bodyPr/>
          <a:lstStyle/>
          <a:p>
            <a:fld id="{54D59998-4020-C449-9611-2D9166FB56B7}" type="slidenum">
              <a:rPr lang="de-DE" smtClean="0"/>
              <a:t>39</a:t>
            </a:fld>
            <a:endParaRPr lang="de-DE"/>
          </a:p>
        </p:txBody>
      </p:sp>
    </p:spTree>
    <p:extLst>
      <p:ext uri="{BB962C8B-B14F-4D97-AF65-F5344CB8AC3E}">
        <p14:creationId xmlns:p14="http://schemas.microsoft.com/office/powerpoint/2010/main" val="2717580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3BD3-291C-08B6-3EDC-370CB35A0F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646CF4-6A81-EB55-0B34-A4DE49E1FD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6475AB0-7590-DF86-6500-D5E96F871FD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979479D-6069-3EF0-F544-130C4EEC7C6F}"/>
              </a:ext>
            </a:extLst>
          </p:cNvPr>
          <p:cNvSpPr>
            <a:spLocks noGrp="1"/>
          </p:cNvSpPr>
          <p:nvPr>
            <p:ph type="sldNum" sz="quarter" idx="10"/>
          </p:nvPr>
        </p:nvSpPr>
        <p:spPr/>
        <p:txBody>
          <a:bodyPr/>
          <a:lstStyle/>
          <a:p>
            <a:fld id="{54D59998-4020-C449-9611-2D9166FB56B7}" type="slidenum">
              <a:rPr lang="de-DE" smtClean="0"/>
              <a:t>40</a:t>
            </a:fld>
            <a:endParaRPr lang="de-DE"/>
          </a:p>
        </p:txBody>
      </p:sp>
    </p:spTree>
    <p:extLst>
      <p:ext uri="{BB962C8B-B14F-4D97-AF65-F5344CB8AC3E}">
        <p14:creationId xmlns:p14="http://schemas.microsoft.com/office/powerpoint/2010/main" val="3210571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Deswegen sollt ihr jetzt</a:t>
            </a:r>
            <a:r>
              <a:rPr lang="de-DE" baseline="0" dirty="0"/>
              <a:t> eine kurze Präsentation vorbereiten, in der ihr eure heutigen Ergebnisse vorstellt. Denkt an den DT-Prozess und eure eigene Reflektion, um Möglichkeiten für die Zukunft in den Raum zu stellen. </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41</a:t>
            </a:fld>
            <a:endParaRPr lang="de-DE"/>
          </a:p>
        </p:txBody>
      </p:sp>
    </p:spTree>
    <p:extLst>
      <p:ext uri="{BB962C8B-B14F-4D97-AF65-F5344CB8AC3E}">
        <p14:creationId xmlns:p14="http://schemas.microsoft.com/office/powerpoint/2010/main" val="215576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-Stellen Höhle der Löwen nach </a:t>
            </a:r>
            <a:r>
              <a:rPr lang="de-DE" dirty="0">
                <a:sym typeface="Wingdings" pitchFamily="2" charset="2"/>
              </a:rPr>
              <a:t></a:t>
            </a:r>
            <a:r>
              <a:rPr lang="de-DE" dirty="0"/>
              <a:t>könnt eure Idee vorstellen, um Förderung zu erhalten und umgesetzt werden zu können</a:t>
            </a:r>
          </a:p>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42</a:t>
            </a:fld>
            <a:endParaRPr lang="de-DE"/>
          </a:p>
        </p:txBody>
      </p:sp>
    </p:spTree>
    <p:extLst>
      <p:ext uri="{BB962C8B-B14F-4D97-AF65-F5344CB8AC3E}">
        <p14:creationId xmlns:p14="http://schemas.microsoft.com/office/powerpoint/2010/main" val="1343388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1" dirty="0"/>
              <a:t>Blitzlicht:</a:t>
            </a:r>
            <a:r>
              <a:rPr lang="de-DE" dirty="0"/>
              <a:t> Was nehmt ihr aus dem Projekttag mit? Eine Sache:  das kann ein Thema, eine Methode, eine 	Erkenntnis sein, eine Frage (Je nach Zeit wer mag/Alle)</a:t>
            </a:r>
          </a:p>
          <a:p>
            <a:pPr marL="171450" indent="-171450">
              <a:buFont typeface="Arial" panose="020B0604020202020204" pitchFamily="34" charset="0"/>
              <a:buChar char="•"/>
            </a:pPr>
            <a:r>
              <a:rPr lang="de-DE" b="1" dirty="0"/>
              <a:t>Evaluationsbögen</a:t>
            </a:r>
            <a:r>
              <a:rPr lang="de-DE" dirty="0"/>
              <a:t> austeilen, sagen wofür wir das brauchen 5-10 min Zeit – dann ausklingen lassen</a:t>
            </a:r>
          </a:p>
          <a:p>
            <a:endParaRPr lang="de-DE" dirty="0"/>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43</a:t>
            </a:fld>
            <a:endParaRPr lang="de-DE"/>
          </a:p>
        </p:txBody>
      </p:sp>
    </p:spTree>
    <p:extLst>
      <p:ext uri="{BB962C8B-B14F-4D97-AF65-F5344CB8AC3E}">
        <p14:creationId xmlns:p14="http://schemas.microsoft.com/office/powerpoint/2010/main" val="23255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Umfasst im Zeitraum</a:t>
            </a:r>
            <a:r>
              <a:rPr lang="de-DE" baseline="0" dirty="0"/>
              <a:t> von 2021-2027 alle EU-Programme für allgemeine und berufliche Bildung, Jugend und Sport </a:t>
            </a:r>
          </a:p>
          <a:p>
            <a:r>
              <a:rPr lang="de-DE" baseline="0" dirty="0"/>
              <a:t>Im </a:t>
            </a:r>
            <a:r>
              <a:rPr lang="de-DE" dirty="0"/>
              <a:t>Zentrum des Programms: Förderung der Mobilität zu Lernzwecken.</a:t>
            </a:r>
          </a:p>
          <a:p>
            <a:endParaRPr lang="de-DE" dirty="0"/>
          </a:p>
          <a:p>
            <a:r>
              <a:rPr lang="de-DE" dirty="0"/>
              <a:t>Möglichkeiten in der beruflichen</a:t>
            </a:r>
            <a:r>
              <a:rPr lang="de-DE" baseline="0" dirty="0"/>
              <a:t> Aus- und Weiterbildung: Erasmus+ unterstützt Praktika für Lernende in der beruflichen Aus- und Weiterbildung in den Programmländern (alle EU-MS und Island, Liechtenstein, Norwegen, Türkei, Serbien und die ehem. Jugoslawische Republik Mazedonien) </a:t>
            </a:r>
          </a:p>
          <a:p>
            <a:r>
              <a:rPr lang="de-DE" baseline="0" dirty="0"/>
              <a:t>Praktika am Arbeitsplatz dauern min. 2 Wochen, höchstens 12 Monate. Bezuschusst werden Reisekosten und Aufenthaltskosten und ggf. ein Taschengeld. Ebenso gibt es bei Absolvierung verschiedene Zertifikate, die sich gut in Bewerbungen machen. Vor.- und Nachbereitung wird organisiert. </a:t>
            </a:r>
          </a:p>
          <a:p>
            <a:endParaRPr lang="de-DE" baseline="0" dirty="0"/>
          </a:p>
          <a:p>
            <a:endParaRPr lang="de-DE" baseline="0" dirty="0"/>
          </a:p>
          <a:p>
            <a:r>
              <a:rPr lang="de-DE" baseline="0" dirty="0"/>
              <a:t>Bis hetzt erhielten 650.000 Berufsschüler*innen und Auszubildende Stipendien, um im Ausland zu lernen. </a:t>
            </a:r>
          </a:p>
          <a:p>
            <a:endParaRPr lang="de-DE" baseline="0" dirty="0"/>
          </a:p>
          <a:p>
            <a:r>
              <a:rPr lang="de-DE" baseline="0" dirty="0"/>
              <a:t>Europäisches Solidaritätskorps: Programm der EU zur Förderung des Zusammenhalts unter den teilnehmenden Ländern was insbesondere über Praktika, Freiwilligentätigkeiten und Solidaritätsprojekte geschieht. Interessierte können sich im Portal des Europäischen Solidaritätskorps </a:t>
            </a:r>
            <a:r>
              <a:rPr lang="de-DE" baseline="0" dirty="0" err="1"/>
              <a:t>registieren</a:t>
            </a:r>
            <a:r>
              <a:rPr lang="de-DE" baseline="0" dirty="0"/>
              <a:t> und werden dann zur Teilnahme an Projekten von verschiedensten Organisationen eingeladen. Es werden auch konkrete Stellen ausgeschrieben, auf die man sich bewerben kann. </a:t>
            </a:r>
          </a:p>
        </p:txBody>
      </p:sp>
      <p:sp>
        <p:nvSpPr>
          <p:cNvPr id="4" name="Foliennummernplatzhalter 3"/>
          <p:cNvSpPr>
            <a:spLocks noGrp="1"/>
          </p:cNvSpPr>
          <p:nvPr>
            <p:ph type="sldNum" sz="quarter" idx="5"/>
          </p:nvPr>
        </p:nvSpPr>
        <p:spPr/>
        <p:txBody>
          <a:bodyPr/>
          <a:lstStyle/>
          <a:p>
            <a:fld id="{541E9CB7-253A-8640-8681-74B6F60605FB}" type="slidenum">
              <a:rPr lang="de-DE" smtClean="0"/>
              <a:t>4</a:t>
            </a:fld>
            <a:endParaRPr lang="de-DE"/>
          </a:p>
        </p:txBody>
      </p:sp>
    </p:spTree>
    <p:extLst>
      <p:ext uri="{BB962C8B-B14F-4D97-AF65-F5344CB8AC3E}">
        <p14:creationId xmlns:p14="http://schemas.microsoft.com/office/powerpoint/2010/main" val="125563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541E9CB7-253A-8640-8681-74B6F60605FB}" type="slidenum">
              <a:rPr lang="de-DE" smtClean="0"/>
              <a:t>6</a:t>
            </a:fld>
            <a:endParaRPr lang="de-DE"/>
          </a:p>
        </p:txBody>
      </p:sp>
    </p:spTree>
    <p:extLst>
      <p:ext uri="{BB962C8B-B14F-4D97-AF65-F5344CB8AC3E}">
        <p14:creationId xmlns:p14="http://schemas.microsoft.com/office/powerpoint/2010/main" val="52453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Bevor wir mit der inhaltlichen Arbeit zur Europäischen Union und ihrer Regionalpolitik beginnen, starten wir mit einer kurzen Wiederholung dessen, was die EU ist und was sie ausmacht. Was wisst ihr zur EU? Was habt ihr vielleicht schon einmal im Unterricht behandelt oder was wisst ihr aus anderen Quellen?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t>Antworten der </a:t>
            </a:r>
            <a:r>
              <a:rPr lang="de-DE" dirty="0" err="1"/>
              <a:t>SuS</a:t>
            </a:r>
            <a:r>
              <a:rPr lang="de-DE" dirty="0"/>
              <a:t> abwarten und darauf eingehen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t>Wichtigste Punkte der EU kurz zusammenfassen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EU ist ein Zusammenschluss aus 27 europäischen Staaten, eine sogenannte supranationale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Mitgliedstaaten geben einige ihrer nationalen Kompetenzen auf und übergeben sie an die </a:t>
            </a:r>
            <a:r>
              <a:rPr lang="de-DE" dirty="0" err="1"/>
              <a:t>Eu</a:t>
            </a:r>
            <a:r>
              <a:rPr lang="de-DE" dirty="0"/>
              <a:t>-Institutionen, die versuchen, die gemeinsamen Interessen zu vertreten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Über eine der Institutionen, die Europäische Kommission, hatten wir schon kurz gesprochen, es gibt noch einige weitere: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Europäisches Parlament (Volksvertreter*innen, die die europäischen Bürger*innen alle 5 Jahre bei den Europawahlen wählen)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Europäische Rat (Staats- und Regierungschefs der EU-Staaten)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Rat der EU (verschiedene Zusammensetzungen je nach Fachbereich, in dem die jeweiligen Minister*innen aus den EU-Staaten zusammentreten, z.B. Landwirtschaftsrat, Rat für Auswärtige Angelegenheiten)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Diese vier wichtigsten Institutionen werden ergänzt durch weitere Einrichtungen: Gerichtshof der EU, Europäische Zentralbank, Europäischer Rechnungshof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Überleitung: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EU wirkt manchmal sehr weit weg und als würde sie uns nicht angehen, aber sie hat in verschiedenen Bereichen direkten Einfluss in unserem Leben.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Kennt ihr Beispiele?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Euro, fehlende Grenzkontrollen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Außerdem versucht die EU durch die Regionalpolitik, zur Entwicklung von Regionen und Städten beizutragen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Mit der EU-Regionalpolitik werden wir uns jetzt genauer beschäftigen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baseline="0"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7</a:t>
            </a:fld>
            <a:endParaRPr lang="de-DE"/>
          </a:p>
        </p:txBody>
      </p:sp>
    </p:spTree>
    <p:extLst>
      <p:ext uri="{BB962C8B-B14F-4D97-AF65-F5344CB8AC3E}">
        <p14:creationId xmlns:p14="http://schemas.microsoft.com/office/powerpoint/2010/main" val="100921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EU-Regionalpolitik wird auch Kohäsionspolitik genannt (lat. </a:t>
            </a:r>
            <a:r>
              <a:rPr lang="de-DE" dirty="0" err="1"/>
              <a:t>Cohaerere</a:t>
            </a:r>
            <a:r>
              <a:rPr lang="de-DE" dirty="0"/>
              <a:t> = zusammenhängen)</a:t>
            </a:r>
          </a:p>
        </p:txBody>
      </p:sp>
      <p:sp>
        <p:nvSpPr>
          <p:cNvPr id="4" name="Foliennummernplatzhalter 3"/>
          <p:cNvSpPr>
            <a:spLocks noGrp="1"/>
          </p:cNvSpPr>
          <p:nvPr>
            <p:ph type="sldNum" sz="quarter" idx="10"/>
          </p:nvPr>
        </p:nvSpPr>
        <p:spPr/>
        <p:txBody>
          <a:bodyPr/>
          <a:lstStyle/>
          <a:p>
            <a:fld id="{541E9CB7-253A-8640-8681-74B6F60605FB}" type="slidenum">
              <a:rPr lang="de-DE" smtClean="0"/>
              <a:t>8</a:t>
            </a:fld>
            <a:endParaRPr lang="de-DE"/>
          </a:p>
        </p:txBody>
      </p:sp>
    </p:spTree>
    <p:extLst>
      <p:ext uri="{BB962C8B-B14F-4D97-AF65-F5344CB8AC3E}">
        <p14:creationId xmlns:p14="http://schemas.microsoft.com/office/powerpoint/2010/main" val="289740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Ziel: Stärkung des wirtschaftlichen und sozialen </a:t>
            </a:r>
            <a:r>
              <a:rPr lang="de-DE" b="1" dirty="0"/>
              <a:t>Zusammenhalts</a:t>
            </a:r>
            <a:r>
              <a:rPr lang="de-DE" dirty="0"/>
              <a:t> innerhalb der EU </a:t>
            </a:r>
          </a:p>
          <a:p>
            <a:pPr marL="171450" indent="-171450">
              <a:buFont typeface="Arial" panose="020B0604020202020204" pitchFamily="34" charset="0"/>
              <a:buChar char="•"/>
            </a:pPr>
            <a:r>
              <a:rPr lang="de-DE" dirty="0"/>
              <a:t>Dies soll gelingen, indem die </a:t>
            </a:r>
            <a:r>
              <a:rPr lang="de-DE" b="1" dirty="0"/>
              <a:t>Unterschiede</a:t>
            </a:r>
            <a:r>
              <a:rPr lang="de-DE" dirty="0"/>
              <a:t> zwischen den verschiedenen Regionen ausgeglichen werden, weshalb die EU sehr viel Geld in die einzelnen Regionen steckt </a:t>
            </a:r>
            <a:endParaRPr lang="de-DE" b="1" dirty="0"/>
          </a:p>
          <a:p>
            <a:pPr marL="171450" indent="-171450">
              <a:buFont typeface="Arial" panose="020B0604020202020204" pitchFamily="34" charset="0"/>
              <a:buChar char="•"/>
            </a:pPr>
            <a:r>
              <a:rPr lang="de-DE" b="1" dirty="0"/>
              <a:t>Fokus auf EU-Regionen</a:t>
            </a:r>
            <a:r>
              <a:rPr lang="de-DE" dirty="0"/>
              <a:t>: Das bedeutet, dass über die Grenzen eines Nationalstaats hinweg kooperiert werden soll. Sei es auf beruflicher oder persönlicher Ebene. </a:t>
            </a:r>
          </a:p>
          <a:p>
            <a:pPr marL="0" indent="0">
              <a:buFontTx/>
              <a:buNone/>
            </a:pPr>
            <a:r>
              <a:rPr lang="de-DE" i="1" dirty="0"/>
              <a:t>	„Es soll also egal sein, ob ich in Paris geboren wurde oder im ländlichen Raum Polens: 	Die Möglichkeiten, mich persönlich und beruflich entfalten zu können, sollen die 	gleichen sein.“</a:t>
            </a:r>
          </a:p>
          <a:p>
            <a:pPr marL="171450" indent="-171450">
              <a:buFont typeface="Arial" panose="020B0604020202020204" pitchFamily="34" charset="0"/>
              <a:buChar char="•"/>
            </a:pPr>
            <a:r>
              <a:rPr lang="de-DE" dirty="0"/>
              <a:t>Ziel der Kohäsionspolitik ist es, </a:t>
            </a:r>
            <a:r>
              <a:rPr lang="de-DE" b="1" dirty="0"/>
              <a:t>für Wachstum und Beschäftigung (also Arbeitsplätze) in den verschiedenen EU-MS zu sorgen</a:t>
            </a:r>
            <a:r>
              <a:rPr lang="de-DE" dirty="0"/>
              <a:t>. </a:t>
            </a:r>
          </a:p>
          <a:p>
            <a:pPr marL="171450" indent="-171450">
              <a:buFont typeface="Arial" panose="020B0604020202020204" pitchFamily="34" charset="0"/>
              <a:buChar char="•"/>
            </a:pPr>
            <a:r>
              <a:rPr lang="de-DE" dirty="0"/>
              <a:t>Dies geschieht durch </a:t>
            </a:r>
            <a:r>
              <a:rPr lang="de-DE" b="0" dirty="0"/>
              <a:t>strategische Investitionen</a:t>
            </a:r>
            <a:r>
              <a:rPr lang="de-DE" dirty="0"/>
              <a:t>. </a:t>
            </a:r>
            <a:r>
              <a:rPr lang="de-DE" b="0" dirty="0"/>
              <a:t>Die Kohäsionspolitik ist eine </a:t>
            </a:r>
            <a:r>
              <a:rPr lang="de-DE" b="1" dirty="0"/>
              <a:t>solidarische Investitionspolitik</a:t>
            </a:r>
            <a:r>
              <a:rPr lang="de-DE" b="0" dirty="0"/>
              <a:t>. </a:t>
            </a:r>
          </a:p>
          <a:p>
            <a:pPr marL="171450" indent="-171450">
              <a:buFont typeface="Arial" panose="020B0604020202020204" pitchFamily="34" charset="0"/>
              <a:buChar char="•"/>
            </a:pPr>
            <a:r>
              <a:rPr lang="de-DE" dirty="0"/>
              <a:t>Durch diese Investitionen und die Solidarität zwischen den MS können auch Menschen in den weniger entwickelten Regionen die Vorteile des größten Binnenmarktes nutzen. </a:t>
            </a:r>
          </a:p>
        </p:txBody>
      </p:sp>
      <p:sp>
        <p:nvSpPr>
          <p:cNvPr id="4" name="Foliennummernplatzhalter 3"/>
          <p:cNvSpPr>
            <a:spLocks noGrp="1"/>
          </p:cNvSpPr>
          <p:nvPr>
            <p:ph type="sldNum" sz="quarter" idx="10"/>
          </p:nvPr>
        </p:nvSpPr>
        <p:spPr/>
        <p:txBody>
          <a:bodyPr/>
          <a:lstStyle/>
          <a:p>
            <a:fld id="{541E9CB7-253A-8640-8681-74B6F60605FB}" type="slidenum">
              <a:rPr lang="de-DE" smtClean="0"/>
              <a:t>9</a:t>
            </a:fld>
            <a:endParaRPr lang="de-DE"/>
          </a:p>
        </p:txBody>
      </p:sp>
    </p:spTree>
    <p:extLst>
      <p:ext uri="{BB962C8B-B14F-4D97-AF65-F5344CB8AC3E}">
        <p14:creationId xmlns:p14="http://schemas.microsoft.com/office/powerpoint/2010/main" val="324736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Im </a:t>
            </a:r>
            <a:r>
              <a:rPr lang="de-DE" b="1" dirty="0"/>
              <a:t>Mehrjährigen EU-Finanzrahmen</a:t>
            </a:r>
            <a:r>
              <a:rPr lang="de-DE" dirty="0"/>
              <a:t>, praktisch dem Haushalt der EU, wird der Kohäsionspolitik große Wichtigkeit beigemessen. </a:t>
            </a:r>
          </a:p>
          <a:p>
            <a:pPr marL="0" indent="0">
              <a:buFont typeface="Arial" panose="020B0604020202020204" pitchFamily="34" charset="0"/>
              <a:buNone/>
            </a:pPr>
            <a:r>
              <a:rPr lang="de-DE" i="1" dirty="0"/>
              <a:t>„Vielleicht erinnert ihr euch noch an die tage-und nächtelangen Verhandlungen über den Mehrjährigen Finanzrahmen und die Corona-Hilfen in Brüssel im Juli, als die Staats- und Regierungschefs über die Höhe des neuen Budgets verhandelt haben.“</a:t>
            </a:r>
          </a:p>
          <a:p>
            <a:pPr marL="171450" indent="-171450">
              <a:buFont typeface="Arial" panose="020B0604020202020204" pitchFamily="34" charset="0"/>
              <a:buChar char="•"/>
            </a:pPr>
            <a:r>
              <a:rPr lang="de-DE" dirty="0"/>
              <a:t>Dem ging ein </a:t>
            </a:r>
            <a:r>
              <a:rPr lang="de-DE" b="1" dirty="0"/>
              <a:t>Vorschlag der Kommission </a:t>
            </a:r>
            <a:r>
              <a:rPr lang="de-DE" dirty="0"/>
              <a:t>voraus, den ihr oben seht. </a:t>
            </a:r>
          </a:p>
          <a:p>
            <a:pPr marL="171450" indent="-171450">
              <a:buFont typeface="Arial" panose="020B0604020202020204" pitchFamily="34" charset="0"/>
              <a:buChar char="•"/>
            </a:pPr>
            <a:r>
              <a:rPr lang="de-DE" dirty="0"/>
              <a:t>Inzwischen gibt es einen </a:t>
            </a:r>
            <a:r>
              <a:rPr lang="de-DE" b="1" dirty="0"/>
              <a:t>Beschluss des Rates mit einem Zusatzpaket „Next Generation EU“</a:t>
            </a:r>
          </a:p>
          <a:p>
            <a:pPr marL="171450" indent="-171450">
              <a:buFont typeface="Arial" panose="020B0604020202020204" pitchFamily="34" charset="0"/>
              <a:buChar char="•"/>
            </a:pPr>
            <a:r>
              <a:rPr lang="de-DE" dirty="0"/>
              <a:t>Die genauen Zahlen sind noch nicht beschlossen, weil das Europäische Parlament ja noch zustimmen muss und Korrekturbedarf beim Budget angemeldet hat. </a:t>
            </a:r>
          </a:p>
          <a:p>
            <a:pPr marL="171450" indent="-171450">
              <a:buFont typeface="Arial" panose="020B0604020202020204" pitchFamily="34" charset="0"/>
              <a:buChar char="•"/>
            </a:pPr>
            <a:r>
              <a:rPr lang="de-DE" dirty="0"/>
              <a:t>Die Tendenz bzw. die Bedeutung der Kohäsionspolitik wird aber schon durch den Vorschlag der KOM deutlich.  </a:t>
            </a:r>
          </a:p>
        </p:txBody>
      </p:sp>
      <p:sp>
        <p:nvSpPr>
          <p:cNvPr id="4" name="Foliennummernplatzhalter 3"/>
          <p:cNvSpPr>
            <a:spLocks noGrp="1"/>
          </p:cNvSpPr>
          <p:nvPr>
            <p:ph type="sldNum" sz="quarter" idx="10"/>
          </p:nvPr>
        </p:nvSpPr>
        <p:spPr/>
        <p:txBody>
          <a:bodyPr/>
          <a:lstStyle/>
          <a:p>
            <a:fld id="{541E9CB7-253A-8640-8681-74B6F60605FB}" type="slidenum">
              <a:rPr lang="de-DE" smtClean="0"/>
              <a:t>10</a:t>
            </a:fld>
            <a:endParaRPr lang="de-DE"/>
          </a:p>
        </p:txBody>
      </p:sp>
    </p:spTree>
    <p:extLst>
      <p:ext uri="{BB962C8B-B14F-4D97-AF65-F5344CB8AC3E}">
        <p14:creationId xmlns:p14="http://schemas.microsoft.com/office/powerpoint/2010/main" val="308010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05ADF-5C50-184E-A409-EF4D3764DA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A6EAFF-5448-EB47-8E7C-2BFB43DBF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84BF746-F022-3F42-83CA-C871EF5E29EE}"/>
              </a:ext>
            </a:extLst>
          </p:cNvPr>
          <p:cNvSpPr>
            <a:spLocks noGrp="1"/>
          </p:cNvSpPr>
          <p:nvPr>
            <p:ph type="dt" sz="half" idx="10"/>
          </p:nvPr>
        </p:nvSpPr>
        <p:spPr/>
        <p:txBody>
          <a:bodyPr/>
          <a:lstStyle/>
          <a:p>
            <a:fld id="{87DE6118-2437-4B30-8E3C-4D2BE6020583}" type="datetimeFigureOut">
              <a:rPr lang="en-US" smtClean="0"/>
              <a:pPr/>
              <a:t>7/13/26</a:t>
            </a:fld>
            <a:endParaRPr lang="en-US" dirty="0"/>
          </a:p>
        </p:txBody>
      </p:sp>
      <p:sp>
        <p:nvSpPr>
          <p:cNvPr id="5" name="Fußzeilenplatzhalter 4">
            <a:extLst>
              <a:ext uri="{FF2B5EF4-FFF2-40B4-BE49-F238E27FC236}">
                <a16:creationId xmlns:a16="http://schemas.microsoft.com/office/drawing/2014/main" id="{2DA09C92-512E-C742-B310-EBEC25E1CE5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756D93E7-50AC-4442-880C-FB31986690F9}"/>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0911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93438-A476-B94D-A819-46036A65D7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87B2044-359C-C545-A5B3-2FD9A8BC4A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D6559C-C0B3-3F47-B3EC-53C4BBEFDFAB}"/>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5" name="Fußzeilenplatzhalter 4">
            <a:extLst>
              <a:ext uri="{FF2B5EF4-FFF2-40B4-BE49-F238E27FC236}">
                <a16:creationId xmlns:a16="http://schemas.microsoft.com/office/drawing/2014/main" id="{F81AC10D-854C-BB40-8B9E-8DE3ACDFDF43}"/>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EBA21EB-71A9-4749-9B5D-BE838E3B4353}"/>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3561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CCB28D-91DD-824E-A738-5E6025852D7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260C65F-153D-7346-A5C4-C4F9DAE5BF4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7C3FD5-D319-5649-AB72-B7925CAF5137}"/>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5" name="Fußzeilenplatzhalter 4">
            <a:extLst>
              <a:ext uri="{FF2B5EF4-FFF2-40B4-BE49-F238E27FC236}">
                <a16:creationId xmlns:a16="http://schemas.microsoft.com/office/drawing/2014/main" id="{2E531ADE-2F0C-0848-91DA-A3BBE3BE8104}"/>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F8F04AE-DCA7-CE4A-9BDE-028FE52E805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7452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2744B-1E1C-F64F-8330-72DDCF6E33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D68E6C3-A467-6D45-B367-2641F69BED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A82A03-9A51-5E4B-8376-F8BCD1CEC034}"/>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5" name="Fußzeilenplatzhalter 4">
            <a:extLst>
              <a:ext uri="{FF2B5EF4-FFF2-40B4-BE49-F238E27FC236}">
                <a16:creationId xmlns:a16="http://schemas.microsoft.com/office/drawing/2014/main" id="{E0A01131-6139-C140-9DE3-1A5F8B0FD3F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2810944-F22A-F94F-A1CF-DE13CEF64047}"/>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6076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E41F2-E98E-5542-8E56-FC2973B4391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B729298-232C-CA4E-8EB6-7737D3EE8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B1A2508-812E-1E43-8A9E-EB0207914BA8}"/>
              </a:ext>
            </a:extLst>
          </p:cNvPr>
          <p:cNvSpPr>
            <a:spLocks noGrp="1"/>
          </p:cNvSpPr>
          <p:nvPr>
            <p:ph type="dt" sz="half" idx="10"/>
          </p:nvPr>
        </p:nvSpPr>
        <p:spPr/>
        <p:txBody>
          <a:bodyPr/>
          <a:lstStyle/>
          <a:p>
            <a:fld id="{87DE6118-2437-4B30-8E3C-4D2BE6020583}" type="datetimeFigureOut">
              <a:rPr lang="en-US" smtClean="0"/>
              <a:pPr/>
              <a:t>7/13/26</a:t>
            </a:fld>
            <a:endParaRPr lang="en-US" dirty="0"/>
          </a:p>
        </p:txBody>
      </p:sp>
      <p:sp>
        <p:nvSpPr>
          <p:cNvPr id="5" name="Fußzeilenplatzhalter 4">
            <a:extLst>
              <a:ext uri="{FF2B5EF4-FFF2-40B4-BE49-F238E27FC236}">
                <a16:creationId xmlns:a16="http://schemas.microsoft.com/office/drawing/2014/main" id="{8B264FA4-4BC9-F74A-87E0-981CEB8A42D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40B0A287-232B-2448-A908-7441109CFFA8}"/>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0622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DB2E1-DD84-164B-9867-B9A505FA546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D2F7BD-35DB-9541-AE94-7DF2C717B3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5C6042-D9F3-3C45-8B05-C060EC1245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79F09C-69F0-8741-B625-D7F364731E74}"/>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6" name="Fußzeilenplatzhalter 5">
            <a:extLst>
              <a:ext uri="{FF2B5EF4-FFF2-40B4-BE49-F238E27FC236}">
                <a16:creationId xmlns:a16="http://schemas.microsoft.com/office/drawing/2014/main" id="{B6750420-8C96-BB4C-BE8C-8D645B35A10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2453EC2B-59BF-B949-9A89-5AD28AF783E2}"/>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2799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9D5C-AE41-8B4D-90BF-5A75BD69A9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11C79A5-0169-DD4A-946F-395F6F72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04E4B6-DBF5-9A4B-BCCA-3A8D8086DD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7DD3294-3899-2947-A2FC-D14361EC6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1F53D2E-75EE-074C-84D2-ECC07ED6FE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055A27-2D16-1C43-A01C-B8F50849C1C8}"/>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8" name="Fußzeilenplatzhalter 7">
            <a:extLst>
              <a:ext uri="{FF2B5EF4-FFF2-40B4-BE49-F238E27FC236}">
                <a16:creationId xmlns:a16="http://schemas.microsoft.com/office/drawing/2014/main" id="{26B17ABC-3CBF-AC43-AC87-C415211B5034}"/>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8F558939-0AA2-DD44-BD21-D84454098E66}"/>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66601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1107-AF31-3343-8738-6C2D05F6BC2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41A0FF0-CE0A-DE45-A0F6-06A1D7426A14}"/>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4" name="Fußzeilenplatzhalter 3">
            <a:extLst>
              <a:ext uri="{FF2B5EF4-FFF2-40B4-BE49-F238E27FC236}">
                <a16:creationId xmlns:a16="http://schemas.microsoft.com/office/drawing/2014/main" id="{BEB9FC56-1A46-FE44-B389-D843F8E194E4}"/>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116E358C-BE27-F74C-B554-213CC8AAED1E}"/>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829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FA0129-AA73-2B4F-9513-CBB70C056B8D}"/>
              </a:ext>
            </a:extLst>
          </p:cNvPr>
          <p:cNvSpPr>
            <a:spLocks noGrp="1"/>
          </p:cNvSpPr>
          <p:nvPr>
            <p:ph type="dt" sz="half" idx="10"/>
          </p:nvPr>
        </p:nvSpPr>
        <p:spPr/>
        <p:txBody>
          <a:bodyPr/>
          <a:lstStyle/>
          <a:p>
            <a:fld id="{87DE6118-2437-4B30-8E3C-4D2BE6020583}" type="datetimeFigureOut">
              <a:rPr lang="en-US" smtClean="0"/>
              <a:t>7/13/26</a:t>
            </a:fld>
            <a:endParaRPr lang="en-US" dirty="0"/>
          </a:p>
        </p:txBody>
      </p:sp>
      <p:sp>
        <p:nvSpPr>
          <p:cNvPr id="3" name="Fußzeilenplatzhalter 2">
            <a:extLst>
              <a:ext uri="{FF2B5EF4-FFF2-40B4-BE49-F238E27FC236}">
                <a16:creationId xmlns:a16="http://schemas.microsoft.com/office/drawing/2014/main" id="{79E6B31F-A1AC-D240-AB69-6245B5F01D45}"/>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94F02F2-E896-3A4E-950D-796E28DCD41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4477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AC0AD-DF9D-6146-9D34-3CCCE7F21C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CA2753B-1B73-F345-BB58-6ADEF174C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427BDB-6238-5F4D-87B6-19B24C419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D49714C-FB62-0042-BCCD-E3E82A501CDD}"/>
              </a:ext>
            </a:extLst>
          </p:cNvPr>
          <p:cNvSpPr>
            <a:spLocks noGrp="1"/>
          </p:cNvSpPr>
          <p:nvPr>
            <p:ph type="dt" sz="half" idx="10"/>
          </p:nvPr>
        </p:nvSpPr>
        <p:spPr/>
        <p:txBody>
          <a:bodyPr/>
          <a:lstStyle/>
          <a:p>
            <a:fld id="{87DE6118-2437-4B30-8E3C-4D2BE6020583}" type="datetimeFigureOut">
              <a:rPr lang="en-US" smtClean="0"/>
              <a:pPr/>
              <a:t>7/13/26</a:t>
            </a:fld>
            <a:endParaRPr lang="en-US" dirty="0"/>
          </a:p>
        </p:txBody>
      </p:sp>
      <p:sp>
        <p:nvSpPr>
          <p:cNvPr id="6" name="Fußzeilenplatzhalter 5">
            <a:extLst>
              <a:ext uri="{FF2B5EF4-FFF2-40B4-BE49-F238E27FC236}">
                <a16:creationId xmlns:a16="http://schemas.microsoft.com/office/drawing/2014/main" id="{71873B9F-3B08-AE42-A318-3F45E684B54B}"/>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436B1C30-4C1F-CF4A-8353-0F5FB58F6163}"/>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364787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E6561-43EB-0144-93C0-FC38A87188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B9B6933-E7BF-9844-AC0F-CDA10F746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0174076-3C0D-8D45-BF6A-0A731D97F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670FFA-3893-494B-B763-D3085EC200C1}"/>
              </a:ext>
            </a:extLst>
          </p:cNvPr>
          <p:cNvSpPr>
            <a:spLocks noGrp="1"/>
          </p:cNvSpPr>
          <p:nvPr>
            <p:ph type="dt" sz="half" idx="10"/>
          </p:nvPr>
        </p:nvSpPr>
        <p:spPr/>
        <p:txBody>
          <a:bodyPr/>
          <a:lstStyle/>
          <a:p>
            <a:fld id="{87DE6118-2437-4B30-8E3C-4D2BE6020583}" type="datetimeFigureOut">
              <a:rPr lang="en-US" smtClean="0"/>
              <a:pPr/>
              <a:t>7/13/26</a:t>
            </a:fld>
            <a:endParaRPr lang="en-US" dirty="0"/>
          </a:p>
        </p:txBody>
      </p:sp>
      <p:sp>
        <p:nvSpPr>
          <p:cNvPr id="6" name="Fußzeilenplatzhalter 5">
            <a:extLst>
              <a:ext uri="{FF2B5EF4-FFF2-40B4-BE49-F238E27FC236}">
                <a16:creationId xmlns:a16="http://schemas.microsoft.com/office/drawing/2014/main" id="{F402DC03-45BD-0F49-893D-E71E5EB1A6C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2F940AD-91C1-1F40-B1C8-7AF8DD4EC4E2}"/>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8001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CA58AF-2B6B-6A4B-8F06-88D95F815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5E66545-AAAF-EF44-B583-A92CE6DB0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BDC00E-9709-B248-8A7A-1488CF268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7/13/26</a:t>
            </a:fld>
            <a:endParaRPr lang="en-US" dirty="0"/>
          </a:p>
        </p:txBody>
      </p:sp>
      <p:sp>
        <p:nvSpPr>
          <p:cNvPr id="5" name="Fußzeilenplatzhalter 4">
            <a:extLst>
              <a:ext uri="{FF2B5EF4-FFF2-40B4-BE49-F238E27FC236}">
                <a16:creationId xmlns:a16="http://schemas.microsoft.com/office/drawing/2014/main" id="{CE3DFC8F-53B0-414A-AA94-28E984AA7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80071FCC-D3EC-964B-9458-B5A2E03E9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75753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14F63D4-A062-884C-8250-ADAB73AFF4D2}"/>
              </a:ext>
            </a:extLst>
          </p:cNvPr>
          <p:cNvPicPr>
            <a:picLocks noChangeAspect="1"/>
          </p:cNvPicPr>
          <p:nvPr/>
        </p:nvPicPr>
        <p:blipFill>
          <a:blip r:embed="rId3"/>
          <a:stretch>
            <a:fillRect/>
          </a:stretch>
        </p:blipFill>
        <p:spPr>
          <a:xfrm>
            <a:off x="0" y="5472545"/>
            <a:ext cx="2750386" cy="1385455"/>
          </a:xfrm>
          <a:prstGeom prst="rect">
            <a:avLst/>
          </a:prstGeom>
        </p:spPr>
      </p:pic>
      <p:sp>
        <p:nvSpPr>
          <p:cNvPr id="10" name="Textfeld 9">
            <a:extLst>
              <a:ext uri="{FF2B5EF4-FFF2-40B4-BE49-F238E27FC236}">
                <a16:creationId xmlns:a16="http://schemas.microsoft.com/office/drawing/2014/main" id="{4B6C9BFA-93D8-9347-846D-923F34F13044}"/>
              </a:ext>
            </a:extLst>
          </p:cNvPr>
          <p:cNvSpPr txBox="1"/>
          <p:nvPr/>
        </p:nvSpPr>
        <p:spPr>
          <a:xfrm>
            <a:off x="0" y="6858000"/>
            <a:ext cx="12192000" cy="369332"/>
          </a:xfrm>
          <a:prstGeom prst="rect">
            <a:avLst/>
          </a:prstGeom>
          <a:noFill/>
        </p:spPr>
        <p:txBody>
          <a:bodyPr wrap="square" rtlCol="0">
            <a:spAutoFit/>
          </a:bodyPr>
          <a:lstStyle/>
          <a:p>
            <a:endParaRPr lang="de-DE" dirty="0"/>
          </a:p>
        </p:txBody>
      </p:sp>
      <p:pic>
        <p:nvPicPr>
          <p:cNvPr id="4" name="Grafik 3">
            <a:extLst>
              <a:ext uri="{FF2B5EF4-FFF2-40B4-BE49-F238E27FC236}">
                <a16:creationId xmlns:a16="http://schemas.microsoft.com/office/drawing/2014/main" id="{68FB6AC9-12A6-4F72-5F80-AE928896DEDF}"/>
              </a:ext>
            </a:extLst>
          </p:cNvPr>
          <p:cNvPicPr>
            <a:picLocks noChangeAspect="1"/>
          </p:cNvPicPr>
          <p:nvPr/>
        </p:nvPicPr>
        <p:blipFill>
          <a:blip r:embed="rId4"/>
          <a:stretch>
            <a:fillRect/>
          </a:stretch>
        </p:blipFill>
        <p:spPr>
          <a:xfrm>
            <a:off x="3190875" y="523875"/>
            <a:ext cx="5810250" cy="5810250"/>
          </a:xfrm>
          <a:prstGeom prst="rect">
            <a:avLst/>
          </a:prstGeom>
        </p:spPr>
      </p:pic>
      <p:pic>
        <p:nvPicPr>
          <p:cNvPr id="7" name="Grafik 6">
            <a:extLst>
              <a:ext uri="{FF2B5EF4-FFF2-40B4-BE49-F238E27FC236}">
                <a16:creationId xmlns:a16="http://schemas.microsoft.com/office/drawing/2014/main" id="{52065A9A-3E6F-6A5C-D7E7-1607835A5A57}"/>
              </a:ext>
            </a:extLst>
          </p:cNvPr>
          <p:cNvPicPr>
            <a:picLocks noChangeAspect="1"/>
          </p:cNvPicPr>
          <p:nvPr/>
        </p:nvPicPr>
        <p:blipFill>
          <a:blip r:embed="rId5"/>
          <a:stretch>
            <a:fillRect/>
          </a:stretch>
        </p:blipFill>
        <p:spPr>
          <a:xfrm>
            <a:off x="7754980" y="5930537"/>
            <a:ext cx="4437020" cy="927463"/>
          </a:xfrm>
          <a:prstGeom prst="rect">
            <a:avLst/>
          </a:prstGeom>
        </p:spPr>
      </p:pic>
    </p:spTree>
    <p:extLst>
      <p:ext uri="{BB962C8B-B14F-4D97-AF65-F5344CB8AC3E}">
        <p14:creationId xmlns:p14="http://schemas.microsoft.com/office/powerpoint/2010/main" val="96960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883" y="-138629"/>
            <a:ext cx="10706970" cy="1485900"/>
          </a:xfrm>
        </p:spPr>
        <p:txBody>
          <a:bodyPr/>
          <a:lstStyle/>
          <a:p>
            <a:r>
              <a:rPr lang="de-DE" b="1" dirty="0">
                <a:latin typeface="Avenir Next" panose="020B0503020202020204" pitchFamily="34" charset="0"/>
              </a:rPr>
              <a:t>Regionalpolitik im EU-Haushalt </a:t>
            </a:r>
          </a:p>
        </p:txBody>
      </p:sp>
      <p:pic>
        <p:nvPicPr>
          <p:cNvPr id="5" name="Inhaltsplatzhalter 4">
            <a:extLst>
              <a:ext uri="{FF2B5EF4-FFF2-40B4-BE49-F238E27FC236}">
                <a16:creationId xmlns:a16="http://schemas.microsoft.com/office/drawing/2014/main" id="{2AD99E74-00C9-E64F-B545-E9A007CA35E6}"/>
              </a:ext>
            </a:extLst>
          </p:cNvPr>
          <p:cNvPicPr>
            <a:picLocks noGrp="1" noChangeAspect="1"/>
          </p:cNvPicPr>
          <p:nvPr>
            <p:ph idx="1"/>
          </p:nvPr>
        </p:nvPicPr>
        <p:blipFill rotWithShape="1">
          <a:blip r:embed="rId3"/>
          <a:srcRect l="3226" t="281" r="9002" b="-281"/>
          <a:stretch/>
        </p:blipFill>
        <p:spPr>
          <a:xfrm>
            <a:off x="2855173" y="1016831"/>
            <a:ext cx="6630389" cy="4573029"/>
          </a:xfrm>
          <a:ln w="28575">
            <a:solidFill>
              <a:schemeClr val="accent4"/>
            </a:solidFill>
          </a:ln>
        </p:spPr>
      </p:pic>
      <p:sp>
        <p:nvSpPr>
          <p:cNvPr id="9" name="Textfeld 8">
            <a:extLst>
              <a:ext uri="{FF2B5EF4-FFF2-40B4-BE49-F238E27FC236}">
                <a16:creationId xmlns:a16="http://schemas.microsoft.com/office/drawing/2014/main" id="{C74A96B8-3EF3-4447-9455-0E31E6830DD7}"/>
              </a:ext>
            </a:extLst>
          </p:cNvPr>
          <p:cNvSpPr txBox="1"/>
          <p:nvPr/>
        </p:nvSpPr>
        <p:spPr>
          <a:xfrm>
            <a:off x="2850642" y="6278921"/>
            <a:ext cx="8842549" cy="261610"/>
          </a:xfrm>
          <a:prstGeom prst="rect">
            <a:avLst/>
          </a:prstGeom>
          <a:noFill/>
        </p:spPr>
        <p:txBody>
          <a:bodyPr wrap="square" rtlCol="0">
            <a:spAutoFit/>
          </a:bodyPr>
          <a:lstStyle/>
          <a:p>
            <a:r>
              <a:rPr lang="de-DE" sz="1100" dirty="0"/>
              <a:t>Quelle: Europäische Kommission, Generaldirektion Regionalpolitik und Stadtentwicklung</a:t>
            </a:r>
          </a:p>
        </p:txBody>
      </p:sp>
      <p:cxnSp>
        <p:nvCxnSpPr>
          <p:cNvPr id="11" name="Gerade Verbindung mit Pfeil 10">
            <a:extLst>
              <a:ext uri="{FF2B5EF4-FFF2-40B4-BE49-F238E27FC236}">
                <a16:creationId xmlns:a16="http://schemas.microsoft.com/office/drawing/2014/main" id="{C85AD7A6-739D-1F41-92CD-1DBF7E94AFF7}"/>
              </a:ext>
            </a:extLst>
          </p:cNvPr>
          <p:cNvCxnSpPr/>
          <p:nvPr/>
        </p:nvCxnSpPr>
        <p:spPr>
          <a:xfrm flipV="1">
            <a:off x="1726238" y="3737963"/>
            <a:ext cx="1637882" cy="98473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E5FB5163-1E19-922F-91AF-51A783339834}"/>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53ED9A67-B2CD-A246-8087-A8C206EBE1E2}"/>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88B6B389-7D1A-0AD5-25DC-0D15F029A08A}"/>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23523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D8A55-54FF-EE40-9ADA-B95EEBFA2372}"/>
              </a:ext>
            </a:extLst>
          </p:cNvPr>
          <p:cNvSpPr>
            <a:spLocks noGrp="1"/>
          </p:cNvSpPr>
          <p:nvPr>
            <p:ph type="title"/>
          </p:nvPr>
        </p:nvSpPr>
        <p:spPr/>
        <p:txBody>
          <a:bodyPr/>
          <a:lstStyle/>
          <a:p>
            <a:r>
              <a:rPr lang="de-DE" b="1" dirty="0">
                <a:latin typeface="Avenir Next" panose="020B0503020202020204" pitchFamily="34" charset="0"/>
              </a:rPr>
              <a:t>Werkzeuge der Regionalpolitik </a:t>
            </a:r>
          </a:p>
        </p:txBody>
      </p:sp>
      <p:sp>
        <p:nvSpPr>
          <p:cNvPr id="3" name="Textfeld 2">
            <a:extLst>
              <a:ext uri="{FF2B5EF4-FFF2-40B4-BE49-F238E27FC236}">
                <a16:creationId xmlns:a16="http://schemas.microsoft.com/office/drawing/2014/main" id="{616956C8-0CFE-B042-9737-C1CC90CD014C}"/>
              </a:ext>
            </a:extLst>
          </p:cNvPr>
          <p:cNvSpPr txBox="1"/>
          <p:nvPr/>
        </p:nvSpPr>
        <p:spPr>
          <a:xfrm>
            <a:off x="7533023" y="5257101"/>
            <a:ext cx="760144" cy="215444"/>
          </a:xfrm>
          <a:prstGeom prst="rect">
            <a:avLst/>
          </a:prstGeom>
          <a:noFill/>
        </p:spPr>
        <p:txBody>
          <a:bodyPr wrap="none" rtlCol="0">
            <a:spAutoFit/>
          </a:bodyPr>
          <a:lstStyle/>
          <a:p>
            <a:r>
              <a:rPr lang="de-DE" sz="800" dirty="0"/>
              <a:t>Eigene Grafik </a:t>
            </a:r>
          </a:p>
        </p:txBody>
      </p:sp>
      <p:pic>
        <p:nvPicPr>
          <p:cNvPr id="10" name="Inhaltsplatzhalter 9">
            <a:extLst>
              <a:ext uri="{FF2B5EF4-FFF2-40B4-BE49-F238E27FC236}">
                <a16:creationId xmlns:a16="http://schemas.microsoft.com/office/drawing/2014/main" id="{B6D2747E-205A-CC41-2F56-D04958111AEA}"/>
              </a:ext>
            </a:extLst>
          </p:cNvPr>
          <p:cNvPicPr>
            <a:picLocks noGrp="1" noChangeAspect="1"/>
          </p:cNvPicPr>
          <p:nvPr>
            <p:ph idx="1"/>
          </p:nvPr>
        </p:nvPicPr>
        <p:blipFill rotWithShape="1">
          <a:blip r:embed="rId3"/>
          <a:srcRect b="8684"/>
          <a:stretch/>
        </p:blipFill>
        <p:spPr>
          <a:xfrm>
            <a:off x="3035864" y="1310704"/>
            <a:ext cx="7735712" cy="3973491"/>
          </a:xfrm>
        </p:spPr>
      </p:pic>
      <p:pic>
        <p:nvPicPr>
          <p:cNvPr id="12"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F33E55E1-7CE6-EF43-A9F6-A670208236E7}"/>
              </a:ext>
            </a:extLst>
          </p:cNvPr>
          <p:cNvPicPr>
            <a:picLocks noChangeAspect="1"/>
          </p:cNvPicPr>
          <p:nvPr/>
        </p:nvPicPr>
        <p:blipFill>
          <a:blip r:embed="rId5"/>
          <a:stretch>
            <a:fillRect/>
          </a:stretch>
        </p:blipFill>
        <p:spPr>
          <a:xfrm>
            <a:off x="0" y="5472545"/>
            <a:ext cx="2750386" cy="1385455"/>
          </a:xfrm>
          <a:prstGeom prst="rect">
            <a:avLst/>
          </a:prstGeom>
        </p:spPr>
      </p:pic>
      <p:pic>
        <p:nvPicPr>
          <p:cNvPr id="6" name="Grafik 5">
            <a:extLst>
              <a:ext uri="{FF2B5EF4-FFF2-40B4-BE49-F238E27FC236}">
                <a16:creationId xmlns:a16="http://schemas.microsoft.com/office/drawing/2014/main" id="{46E04677-7C19-C1B0-8F72-EA536EE3BAC7}"/>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303124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867" y="511319"/>
            <a:ext cx="10515600" cy="1325563"/>
          </a:xfrm>
        </p:spPr>
        <p:txBody>
          <a:bodyPr/>
          <a:lstStyle/>
          <a:p>
            <a:r>
              <a:rPr lang="de-DE" b="1" dirty="0">
                <a:latin typeface="Avenir Next" panose="020B0503020202020204" pitchFamily="34" charset="0"/>
              </a:rPr>
              <a:t>Europäischer Ausschuss </a:t>
            </a:r>
            <a:br>
              <a:rPr lang="de-DE" b="1" dirty="0">
                <a:latin typeface="Avenir Next" panose="020B0503020202020204" pitchFamily="34" charset="0"/>
              </a:rPr>
            </a:br>
            <a:r>
              <a:rPr lang="de-DE" b="1" dirty="0">
                <a:latin typeface="Avenir Next" panose="020B0503020202020204" pitchFamily="34" charset="0"/>
              </a:rPr>
              <a:t>der Regionen (</a:t>
            </a:r>
            <a:r>
              <a:rPr lang="de-DE" b="1" dirty="0" err="1">
                <a:latin typeface="Avenir Next" panose="020B0503020202020204" pitchFamily="34" charset="0"/>
              </a:rPr>
              <a:t>AdR</a:t>
            </a:r>
            <a:r>
              <a:rPr lang="de-DE" b="1" dirty="0">
                <a:latin typeface="Avenir Next" panose="020B0503020202020204" pitchFamily="34" charset="0"/>
              </a:rPr>
              <a:t>)</a:t>
            </a:r>
          </a:p>
        </p:txBody>
      </p:sp>
      <p:sp>
        <p:nvSpPr>
          <p:cNvPr id="3" name="Inhaltsplatzhalter 2"/>
          <p:cNvSpPr>
            <a:spLocks noGrp="1"/>
          </p:cNvSpPr>
          <p:nvPr>
            <p:ph idx="1"/>
          </p:nvPr>
        </p:nvSpPr>
        <p:spPr>
          <a:xfrm>
            <a:off x="531735" y="1884685"/>
            <a:ext cx="9601200" cy="4239491"/>
          </a:xfrm>
        </p:spPr>
        <p:txBody>
          <a:bodyPr>
            <a:normAutofit/>
          </a:bodyPr>
          <a:lstStyle/>
          <a:p>
            <a:r>
              <a:rPr lang="de-DE" sz="2400" dirty="0">
                <a:latin typeface="Avenir Next" panose="020B0503020202020204" pitchFamily="34" charset="0"/>
              </a:rPr>
              <a:t>350 Regional- und Kommunalvertreter*innen</a:t>
            </a:r>
          </a:p>
          <a:p>
            <a:r>
              <a:rPr lang="de-DE" sz="2400" dirty="0">
                <a:latin typeface="Avenir Next" panose="020B0503020202020204" pitchFamily="34" charset="0"/>
              </a:rPr>
              <a:t>Jüngste der Europäischen Institutionen </a:t>
            </a:r>
          </a:p>
          <a:p>
            <a:r>
              <a:rPr lang="de-DE" sz="2400" dirty="0">
                <a:latin typeface="Avenir Next" panose="020B0503020202020204" pitchFamily="34" charset="0"/>
              </a:rPr>
              <a:t>„Europa von unten“</a:t>
            </a:r>
          </a:p>
          <a:p>
            <a:endParaRPr lang="de-DE" sz="2400" dirty="0">
              <a:latin typeface="Avenir Next" panose="020B0503020202020204" pitchFamily="34" charset="0"/>
            </a:endParaRPr>
          </a:p>
          <a:p>
            <a:pPr marL="0" indent="0">
              <a:buNone/>
            </a:pPr>
            <a:r>
              <a:rPr lang="de-DE" sz="2400" b="1" dirty="0">
                <a:latin typeface="Avenir Next" panose="020B0503020202020204" pitchFamily="34" charset="0"/>
              </a:rPr>
              <a:t>Tätigkeiten:</a:t>
            </a:r>
          </a:p>
          <a:p>
            <a:pPr lvl="1"/>
            <a:r>
              <a:rPr lang="de-DE" sz="2400" dirty="0">
                <a:latin typeface="Avenir Next" panose="020B0503020202020204" pitchFamily="34" charset="0"/>
              </a:rPr>
              <a:t>Stellungnahmen zu Gesetzen, die die Regionen betreffen</a:t>
            </a:r>
          </a:p>
          <a:p>
            <a:pPr lvl="1"/>
            <a:r>
              <a:rPr lang="de-DE" sz="2400" dirty="0">
                <a:latin typeface="Avenir Next" panose="020B0503020202020204" pitchFamily="34" charset="0"/>
              </a:rPr>
              <a:t>Studien zu regionaler Entwicklung, lokaler Belange</a:t>
            </a:r>
          </a:p>
          <a:p>
            <a:pPr lvl="1"/>
            <a:r>
              <a:rPr lang="de-DE" sz="2400" dirty="0">
                <a:latin typeface="Avenir Next" panose="020B0503020202020204" pitchFamily="34" charset="0"/>
              </a:rPr>
              <a:t>Veranstaltungen der Regionen und Städte </a:t>
            </a: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633" y="1884685"/>
            <a:ext cx="2928828" cy="2410651"/>
          </a:xfrm>
          <a:prstGeom prst="rect">
            <a:avLst/>
          </a:prstGeom>
        </p:spPr>
      </p:pic>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BDC08263-0F19-DB44-96CC-98B394303786}"/>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74BA37D2-244A-A1A8-C2F6-791338624ECB}"/>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20691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A2A1B-424D-E5B9-8715-837558B367BC}"/>
              </a:ext>
            </a:extLst>
          </p:cNvPr>
          <p:cNvSpPr>
            <a:spLocks noGrp="1"/>
          </p:cNvSpPr>
          <p:nvPr>
            <p:ph type="title"/>
          </p:nvPr>
        </p:nvSpPr>
        <p:spPr/>
        <p:txBody>
          <a:bodyPr/>
          <a:lstStyle/>
          <a:p>
            <a:r>
              <a:rPr lang="de-DE" b="1" dirty="0">
                <a:highlight>
                  <a:srgbClr val="FFFF00"/>
                </a:highlight>
                <a:latin typeface="Avenir Next" panose="020B0503020202020204" pitchFamily="34" charset="0"/>
              </a:rPr>
              <a:t>Projekte vor Ort </a:t>
            </a:r>
          </a:p>
        </p:txBody>
      </p:sp>
      <p:sp>
        <p:nvSpPr>
          <p:cNvPr id="3" name="Inhaltsplatzhalter 2">
            <a:extLst>
              <a:ext uri="{FF2B5EF4-FFF2-40B4-BE49-F238E27FC236}">
                <a16:creationId xmlns:a16="http://schemas.microsoft.com/office/drawing/2014/main" id="{57D4DC34-A3E9-7FF7-97BF-15302D2DBCF2}"/>
              </a:ext>
            </a:extLst>
          </p:cNvPr>
          <p:cNvSpPr>
            <a:spLocks noGrp="1"/>
          </p:cNvSpPr>
          <p:nvPr>
            <p:ph idx="1"/>
          </p:nvPr>
        </p:nvSpPr>
        <p:spPr/>
        <p:txBody>
          <a:bodyPr/>
          <a:lstStyle/>
          <a:p>
            <a:pPr marL="0" indent="0">
              <a:buNone/>
            </a:pPr>
            <a:r>
              <a:rPr lang="de-DE" dirty="0">
                <a:latin typeface="Avenir Next" panose="020B0503020202020204" pitchFamily="34" charset="0"/>
              </a:rPr>
              <a:t>Recherchieren </a:t>
            </a:r>
          </a:p>
        </p:txBody>
      </p:sp>
      <p:pic>
        <p:nvPicPr>
          <p:cNvPr id="5" name="Grafik 11">
            <a:extLst>
              <a:ext uri="{FF2B5EF4-FFF2-40B4-BE49-F238E27FC236}">
                <a16:creationId xmlns:a16="http://schemas.microsoft.com/office/drawing/2014/main" id="{01664850-C5BD-E311-2192-5BC4C6A6FF97}"/>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D95110F8-E0E5-037F-9367-93371528FF31}"/>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BD0DA4CA-49E5-B225-393E-AF6550BD85E6}"/>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337210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4B6C9BFA-93D8-9347-846D-923F34F13044}"/>
              </a:ext>
            </a:extLst>
          </p:cNvPr>
          <p:cNvSpPr txBox="1"/>
          <p:nvPr/>
        </p:nvSpPr>
        <p:spPr>
          <a:xfrm>
            <a:off x="0" y="6858000"/>
            <a:ext cx="12192000" cy="369332"/>
          </a:xfrm>
          <a:prstGeom prst="rect">
            <a:avLst/>
          </a:prstGeom>
          <a:noFill/>
        </p:spPr>
        <p:txBody>
          <a:bodyPr wrap="square" rtlCol="0">
            <a:spAutoFit/>
          </a:bodyPr>
          <a:lstStyle/>
          <a:p>
            <a:endParaRPr lang="de-DE" dirty="0"/>
          </a:p>
        </p:txBody>
      </p:sp>
      <p:sp>
        <p:nvSpPr>
          <p:cNvPr id="12" name="Textfeld 11">
            <a:extLst>
              <a:ext uri="{FF2B5EF4-FFF2-40B4-BE49-F238E27FC236}">
                <a16:creationId xmlns:a16="http://schemas.microsoft.com/office/drawing/2014/main" id="{E23FAAA1-AB6B-2344-AAA8-A9ADDD8CAFE3}"/>
              </a:ext>
            </a:extLst>
          </p:cNvPr>
          <p:cNvSpPr txBox="1"/>
          <p:nvPr/>
        </p:nvSpPr>
        <p:spPr>
          <a:xfrm>
            <a:off x="1375193" y="1891107"/>
            <a:ext cx="8867553" cy="3231654"/>
          </a:xfrm>
          <a:prstGeom prst="rect">
            <a:avLst/>
          </a:prstGeom>
          <a:noFill/>
        </p:spPr>
        <p:txBody>
          <a:bodyPr wrap="square" rtlCol="0">
            <a:spAutoFit/>
          </a:bodyPr>
          <a:lstStyle/>
          <a:p>
            <a:r>
              <a:rPr lang="de-DE" sz="4400" b="1" dirty="0">
                <a:latin typeface="Avenir Next" panose="020B0503020202020204" pitchFamily="34" charset="0"/>
              </a:rPr>
              <a:t>Gruppenpuzzle – </a:t>
            </a:r>
            <a:br>
              <a:rPr lang="de-DE" sz="4000" dirty="0">
                <a:latin typeface="Avenir Next" panose="020B0503020202020204" pitchFamily="34" charset="0"/>
              </a:rPr>
            </a:br>
            <a:endParaRPr lang="de-DE" sz="4000" dirty="0">
              <a:latin typeface="Avenir Next" panose="020B0503020202020204" pitchFamily="34" charset="0"/>
            </a:endParaRPr>
          </a:p>
          <a:p>
            <a:r>
              <a:rPr lang="de-DE" sz="4000" dirty="0">
                <a:latin typeface="Avenir Next" panose="020B0503020202020204" pitchFamily="34" charset="0"/>
              </a:rPr>
              <a:t>Umsetzung der Ziele der Europäischen Kommission durch die Regionalpolitik </a:t>
            </a: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4B1A01B4-E4FE-E64C-AA84-06B5030F73F8}"/>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2B70CAAC-8DED-2632-3396-6A52A0E6A873}"/>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92342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E74C8-3865-4DDA-BB36-CFE5BB6A4B7E}"/>
              </a:ext>
            </a:extLst>
          </p:cNvPr>
          <p:cNvSpPr>
            <a:spLocks noGrp="1"/>
          </p:cNvSpPr>
          <p:nvPr>
            <p:ph type="title"/>
          </p:nvPr>
        </p:nvSpPr>
        <p:spPr>
          <a:xfrm>
            <a:off x="348226" y="136188"/>
            <a:ext cx="7685431" cy="1060817"/>
          </a:xfrm>
        </p:spPr>
        <p:txBody>
          <a:bodyPr anchor="b">
            <a:normAutofit/>
          </a:bodyPr>
          <a:lstStyle/>
          <a:p>
            <a:r>
              <a:rPr lang="de-DE" b="1" dirty="0">
                <a:latin typeface="Avenir Next" panose="020B0503020202020204" pitchFamily="34" charset="0"/>
              </a:rPr>
              <a:t>Gruppenpuzzle - Ablauf</a:t>
            </a:r>
          </a:p>
        </p:txBody>
      </p:sp>
      <p:pic>
        <p:nvPicPr>
          <p:cNvPr id="5" name="Inhaltsplatzhalter 4">
            <a:extLst>
              <a:ext uri="{FF2B5EF4-FFF2-40B4-BE49-F238E27FC236}">
                <a16:creationId xmlns:a16="http://schemas.microsoft.com/office/drawing/2014/main" id="{02CD0033-F712-4720-9448-3073655450B9}"/>
              </a:ext>
            </a:extLst>
          </p:cNvPr>
          <p:cNvPicPr>
            <a:picLocks noChangeAspect="1"/>
          </p:cNvPicPr>
          <p:nvPr/>
        </p:nvPicPr>
        <p:blipFill>
          <a:blip r:embed="rId3"/>
          <a:stretch>
            <a:fillRect/>
          </a:stretch>
        </p:blipFill>
        <p:spPr>
          <a:xfrm>
            <a:off x="2912436" y="1121156"/>
            <a:ext cx="7552987" cy="5494798"/>
          </a:xfrm>
          <a:prstGeom prst="rect">
            <a:avLst/>
          </a:prstGeom>
        </p:spPr>
      </p:pic>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A888318C-17E0-9E4B-B001-F8D7EF911730}"/>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B5AC794C-6635-7665-1EDF-6D3D3237E277}"/>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109053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735" y="318889"/>
            <a:ext cx="9601200" cy="853128"/>
          </a:xfrm>
        </p:spPr>
        <p:txBody>
          <a:bodyPr/>
          <a:lstStyle/>
          <a:p>
            <a:r>
              <a:rPr lang="de-DE" b="1" dirty="0">
                <a:latin typeface="Avenir Next" panose="020B0503020202020204" pitchFamily="34" charset="0"/>
              </a:rPr>
              <a:t>Expert*innengruppen</a:t>
            </a:r>
          </a:p>
        </p:txBody>
      </p:sp>
      <p:sp>
        <p:nvSpPr>
          <p:cNvPr id="3" name="Inhaltsplatzhalter 2"/>
          <p:cNvSpPr>
            <a:spLocks noGrp="1"/>
          </p:cNvSpPr>
          <p:nvPr>
            <p:ph idx="1"/>
          </p:nvPr>
        </p:nvSpPr>
        <p:spPr>
          <a:xfrm>
            <a:off x="794045" y="1152271"/>
            <a:ext cx="10228200" cy="4626953"/>
          </a:xfrm>
        </p:spPr>
        <p:txBody>
          <a:bodyPr>
            <a:normAutofit fontScale="70000" lnSpcReduction="20000"/>
          </a:bodyPr>
          <a:lstStyle/>
          <a:p>
            <a:pPr marL="0" indent="0">
              <a:buNone/>
            </a:pPr>
            <a:r>
              <a:rPr lang="de-DE" sz="2800" b="1" u="sng" dirty="0">
                <a:latin typeface="Avenir Next" panose="020B0503020202020204" pitchFamily="34" charset="0"/>
              </a:rPr>
              <a:t>Überblick:</a:t>
            </a:r>
          </a:p>
          <a:p>
            <a:r>
              <a:rPr lang="de-DE" sz="2800" dirty="0">
                <a:latin typeface="Avenir Next" panose="020B0503020202020204" pitchFamily="34" charset="0"/>
              </a:rPr>
              <a:t>Was ist euer </a:t>
            </a:r>
            <a:r>
              <a:rPr lang="de-DE" dirty="0">
                <a:latin typeface="Avenir Next" panose="020B0503020202020204" pitchFamily="34" charset="0"/>
              </a:rPr>
              <a:t>Obert</a:t>
            </a:r>
            <a:r>
              <a:rPr lang="de-DE" sz="2800" dirty="0">
                <a:latin typeface="Avenir Next" panose="020B0503020202020204" pitchFamily="34" charset="0"/>
              </a:rPr>
              <a:t>hema?</a:t>
            </a:r>
          </a:p>
          <a:p>
            <a:r>
              <a:rPr lang="de-DE" sz="2800" dirty="0">
                <a:latin typeface="Avenir Next" panose="020B0503020202020204" pitchFamily="34" charset="0"/>
              </a:rPr>
              <a:t>Was sind die Ziele der Europäischen Kommission (KOM) für euer Oberthema?</a:t>
            </a:r>
          </a:p>
          <a:p>
            <a:r>
              <a:rPr lang="de-DE" sz="2800" dirty="0">
                <a:latin typeface="Avenir Next" panose="020B0503020202020204" pitchFamily="34" charset="0"/>
              </a:rPr>
              <a:t>Wie sollen diese Ziele umgesetzt werden? Fallen euch noch andere Möglichkeiten zur Umsetzung ein? </a:t>
            </a:r>
          </a:p>
          <a:p>
            <a:pPr marL="0" indent="0">
              <a:buNone/>
            </a:pPr>
            <a:endParaRPr lang="de-DE" sz="2800" b="1" dirty="0">
              <a:latin typeface="Avenir Next" panose="020B0503020202020204" pitchFamily="34" charset="0"/>
            </a:endParaRPr>
          </a:p>
          <a:p>
            <a:pPr marL="0" indent="0">
              <a:buNone/>
            </a:pPr>
            <a:r>
              <a:rPr lang="de-DE" sz="2800" b="1" u="sng" dirty="0">
                <a:latin typeface="Avenir Next" panose="020B0503020202020204" pitchFamily="34" charset="0"/>
              </a:rPr>
              <a:t>Zusammenhang:</a:t>
            </a:r>
          </a:p>
          <a:p>
            <a:r>
              <a:rPr lang="de-DE" sz="2800" dirty="0">
                <a:latin typeface="Avenir Next" panose="020B0503020202020204" pitchFamily="34" charset="0"/>
              </a:rPr>
              <a:t>Was sind Beispiele, die zeigen, dass Ziele der KOM regional umgesetzt werden? </a:t>
            </a:r>
            <a:br>
              <a:rPr lang="de-DE" sz="2800" dirty="0">
                <a:latin typeface="Avenir Next" panose="020B0503020202020204" pitchFamily="34" charset="0"/>
              </a:rPr>
            </a:br>
            <a:r>
              <a:rPr lang="de-DE" sz="2800" dirty="0">
                <a:latin typeface="Avenir Next" panose="020B0503020202020204" pitchFamily="34" charset="0"/>
              </a:rPr>
              <a:t>– Stellt eine Verbindung vom Ziel der KOM zum konkreten Projekt her.</a:t>
            </a:r>
          </a:p>
          <a:p>
            <a:pPr marL="0" indent="0">
              <a:buNone/>
            </a:pPr>
            <a:endParaRPr lang="de-DE" sz="2800" i="1" dirty="0">
              <a:latin typeface="Avenir Next" panose="020B0503020202020204" pitchFamily="34" charset="0"/>
            </a:endParaRPr>
          </a:p>
          <a:p>
            <a:pPr marL="0" indent="0">
              <a:buNone/>
            </a:pPr>
            <a:r>
              <a:rPr lang="de-DE" sz="2800" dirty="0">
                <a:latin typeface="Avenir Next" panose="020B0503020202020204" pitchFamily="34" charset="0"/>
              </a:rPr>
              <a:t>Wichtig: Schreibt eure Ergebnisse auf! </a:t>
            </a:r>
          </a:p>
          <a:p>
            <a:pPr marL="0" indent="0">
              <a:buNone/>
            </a:pPr>
            <a:r>
              <a:rPr lang="de-DE" sz="2800" i="1" dirty="0">
                <a:latin typeface="Avenir Next" panose="020B0503020202020204" pitchFamily="34" charset="0"/>
              </a:rPr>
              <a:t>Ihr sollt eure Ergebnisse </a:t>
            </a:r>
            <a:r>
              <a:rPr lang="de-DE" i="1" dirty="0">
                <a:latin typeface="Avenir Next" panose="020B0503020202020204" pitchFamily="34" charset="0"/>
              </a:rPr>
              <a:t>gleich</a:t>
            </a:r>
            <a:r>
              <a:rPr lang="de-DE" sz="2800" i="1" dirty="0">
                <a:latin typeface="Avenir Next" panose="020B0503020202020204" pitchFamily="34" charset="0"/>
              </a:rPr>
              <a:t> den Personen in den anderen Gruppen vorstellen</a:t>
            </a:r>
            <a:r>
              <a:rPr lang="de-DE" sz="2800" i="1" dirty="0"/>
              <a:t>.</a:t>
            </a:r>
          </a:p>
          <a:p>
            <a:endParaRPr lang="de-DE" sz="2800" i="1" dirty="0"/>
          </a:p>
          <a:p>
            <a:endParaRPr lang="de-DE" dirty="0"/>
          </a:p>
        </p:txBody>
      </p:sp>
      <p:pic>
        <p:nvPicPr>
          <p:cNvPr id="8"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E0E5C78B-DAD7-AB4F-AC93-3CC66560A5D2}"/>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1FC3004B-BC41-8BB3-EBE2-234E6588FF1D}"/>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210143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8515" y="471583"/>
            <a:ext cx="9601200" cy="877555"/>
          </a:xfrm>
        </p:spPr>
        <p:txBody>
          <a:bodyPr/>
          <a:lstStyle/>
          <a:p>
            <a:r>
              <a:rPr lang="de-DE" b="1" dirty="0">
                <a:latin typeface="Avenir Next" panose="020B0503020202020204" pitchFamily="34" charset="0"/>
              </a:rPr>
              <a:t>Stammgruppen</a:t>
            </a:r>
          </a:p>
        </p:txBody>
      </p:sp>
      <p:sp>
        <p:nvSpPr>
          <p:cNvPr id="3" name="Inhaltsplatzhalter 2"/>
          <p:cNvSpPr>
            <a:spLocks noGrp="1"/>
          </p:cNvSpPr>
          <p:nvPr>
            <p:ph idx="1"/>
          </p:nvPr>
        </p:nvSpPr>
        <p:spPr>
          <a:xfrm>
            <a:off x="1088515" y="1377933"/>
            <a:ext cx="10367122" cy="4797955"/>
          </a:xfrm>
        </p:spPr>
        <p:txBody>
          <a:bodyPr>
            <a:normAutofit/>
          </a:bodyPr>
          <a:lstStyle/>
          <a:p>
            <a:pPr marL="0" indent="0">
              <a:buNone/>
            </a:pPr>
            <a:r>
              <a:rPr lang="de-DE" sz="2200" b="1" u="sng" dirty="0">
                <a:latin typeface="Avenir Next" panose="020B0503020202020204" pitchFamily="34" charset="0"/>
              </a:rPr>
              <a:t>Überblick:</a:t>
            </a:r>
          </a:p>
          <a:p>
            <a:r>
              <a:rPr lang="de-DE" sz="2200" dirty="0">
                <a:latin typeface="Avenir Next" panose="020B0503020202020204" pitchFamily="34" charset="0"/>
              </a:rPr>
              <a:t>Präsentiert euch gegenseitig eure Ergebnisse!</a:t>
            </a:r>
          </a:p>
          <a:p>
            <a:pPr marL="0" indent="0">
              <a:buNone/>
            </a:pPr>
            <a:endParaRPr lang="de-DE" sz="2200" b="1" u="sng" dirty="0">
              <a:latin typeface="Avenir Next" panose="020B0503020202020204" pitchFamily="34" charset="0"/>
            </a:endParaRPr>
          </a:p>
          <a:p>
            <a:pPr marL="0" indent="0">
              <a:buNone/>
            </a:pPr>
            <a:r>
              <a:rPr lang="de-DE" sz="2200" b="1" u="sng" dirty="0">
                <a:latin typeface="Avenir Next" panose="020B0503020202020204" pitchFamily="34" charset="0"/>
              </a:rPr>
              <a:t>Zusammenhang:</a:t>
            </a:r>
          </a:p>
          <a:p>
            <a:r>
              <a:rPr lang="de-DE" sz="2200" dirty="0">
                <a:latin typeface="Avenir Next" panose="020B0503020202020204" pitchFamily="34" charset="0"/>
              </a:rPr>
              <a:t>Was haben die Themenbereiche aus den Expert*innengruppen für Gemeinsamkeiten?</a:t>
            </a:r>
          </a:p>
          <a:p>
            <a:r>
              <a:rPr lang="de-DE" sz="2200" dirty="0">
                <a:latin typeface="Avenir Next" panose="020B0503020202020204" pitchFamily="34" charset="0"/>
              </a:rPr>
              <a:t>Was unterscheidet die Themenbereiche in der Umsetzung in den Regionen? </a:t>
            </a:r>
          </a:p>
          <a:p>
            <a:r>
              <a:rPr lang="de-DE" sz="2200" dirty="0">
                <a:latin typeface="Avenir Next" panose="020B0503020202020204" pitchFamily="34" charset="0"/>
              </a:rPr>
              <a:t>Welche Chancen und Schwierigkeiten seht ihr in der Umsetzung?</a:t>
            </a:r>
          </a:p>
          <a:p>
            <a:pPr marL="0" indent="0">
              <a:buNone/>
            </a:pPr>
            <a:br>
              <a:rPr lang="de-DE" sz="2200" dirty="0">
                <a:latin typeface="Avenir Next" panose="020B0503020202020204" pitchFamily="34" charset="0"/>
              </a:rPr>
            </a:br>
            <a:r>
              <a:rPr lang="de-DE" sz="2200" dirty="0">
                <a:latin typeface="Avenir Next" panose="020B0503020202020204" pitchFamily="34" charset="0"/>
              </a:rPr>
              <a:t>Wichtig: Schreibt eure Ergebnisse auf! </a:t>
            </a:r>
          </a:p>
          <a:p>
            <a:pPr marL="0" indent="0">
              <a:buNone/>
            </a:pPr>
            <a:r>
              <a:rPr lang="de-DE" sz="2200" i="1" dirty="0">
                <a:latin typeface="Avenir Next" panose="020B0503020202020204" pitchFamily="34" charset="0"/>
              </a:rPr>
              <a:t>Ihr sollt eure Ergebnisse nachher den Personen in den anderen Gruppen vorstellen.</a:t>
            </a:r>
          </a:p>
          <a:p>
            <a:endParaRPr lang="de-DE" dirty="0"/>
          </a:p>
        </p:txBody>
      </p:sp>
      <p:pic>
        <p:nvPicPr>
          <p:cNvPr id="8"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A9350AF5-5E63-1140-99C2-4CA0E569859B}"/>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5DFA55F4-4DAC-CFFF-74C8-9E4DCBC37E81}"/>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334992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Avenir Next" panose="020B0503020202020204" pitchFamily="34" charset="0"/>
              </a:rPr>
              <a:t>Gemeinsamkeiten </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normAutofit fontScale="77500" lnSpcReduction="20000"/>
          </a:bodyPr>
          <a:lstStyle/>
          <a:p>
            <a:r>
              <a:rPr lang="de-DE" dirty="0">
                <a:latin typeface="Avenir Next" panose="020B0503020202020204" pitchFamily="34" charset="0"/>
              </a:rPr>
              <a:t>Alle Themenbereiche haben eine lokale Ebene </a:t>
            </a:r>
          </a:p>
          <a:p>
            <a:pPr marL="0" indent="0">
              <a:buNone/>
            </a:pPr>
            <a:r>
              <a:rPr lang="de-DE" dirty="0">
                <a:latin typeface="Avenir Next" panose="020B0503020202020204" pitchFamily="34" charset="0"/>
              </a:rPr>
              <a:t> 	Werden vor Ort umgesetzt </a:t>
            </a:r>
          </a:p>
          <a:p>
            <a:pPr marL="0" indent="0">
              <a:buNone/>
            </a:pPr>
            <a:r>
              <a:rPr lang="de-DE" dirty="0">
                <a:latin typeface="Avenir Next" panose="020B0503020202020204" pitchFamily="34" charset="0"/>
              </a:rPr>
              <a:t>	</a:t>
            </a:r>
            <a:br>
              <a:rPr lang="de-DE" dirty="0">
                <a:latin typeface="Avenir Next" panose="020B0503020202020204" pitchFamily="34" charset="0"/>
              </a:rPr>
            </a:br>
            <a:endParaRPr lang="de-DE" dirty="0">
              <a:latin typeface="Avenir Next" panose="020B0503020202020204" pitchFamily="34" charset="0"/>
            </a:endParaRPr>
          </a:p>
          <a:p>
            <a:r>
              <a:rPr lang="de-DE" dirty="0">
                <a:latin typeface="Avenir Next" panose="020B0503020202020204" pitchFamily="34" charset="0"/>
              </a:rPr>
              <a:t>Überschneidungspotenzial der Themen </a:t>
            </a:r>
          </a:p>
          <a:p>
            <a:pPr marL="0" indent="0">
              <a:buNone/>
            </a:pPr>
            <a:r>
              <a:rPr lang="de-DE" dirty="0">
                <a:latin typeface="Avenir Next" panose="020B0503020202020204" pitchFamily="34" charset="0"/>
              </a:rPr>
              <a:t>	Wird deutlich bei dem Ziel der </a:t>
            </a:r>
            <a:r>
              <a:rPr lang="de-DE" i="1" dirty="0">
                <a:latin typeface="Avenir Next" panose="020B0503020202020204" pitchFamily="34" charset="0"/>
              </a:rPr>
              <a:t>„Wirtschaft, die für alle aufgeht“</a:t>
            </a:r>
            <a:r>
              <a:rPr lang="de-DE" dirty="0">
                <a:latin typeface="Avenir Next" panose="020B0503020202020204" pitchFamily="34" charset="0"/>
              </a:rPr>
              <a:t>: 	</a:t>
            </a:r>
            <a:br>
              <a:rPr lang="de-DE" dirty="0">
                <a:latin typeface="Avenir Next" panose="020B0503020202020204" pitchFamily="34" charset="0"/>
              </a:rPr>
            </a:br>
            <a:r>
              <a:rPr lang="de-DE" dirty="0">
                <a:latin typeface="Avenir Next" panose="020B0503020202020204" pitchFamily="34" charset="0"/>
              </a:rPr>
              <a:t>	Wirtschaft als Werkzeug zur Umsetzung der anderen Ziele </a:t>
            </a:r>
          </a:p>
          <a:p>
            <a:pPr marL="0" indent="0">
              <a:buNone/>
            </a:pPr>
            <a:endParaRPr lang="de-DE" dirty="0">
              <a:latin typeface="Avenir Next" panose="020B0503020202020204" pitchFamily="34" charset="0"/>
            </a:endParaRPr>
          </a:p>
          <a:p>
            <a:r>
              <a:rPr lang="de-DE" dirty="0">
                <a:latin typeface="Avenir Next" panose="020B0503020202020204" pitchFamily="34" charset="0"/>
              </a:rPr>
              <a:t>Zukunftspotential </a:t>
            </a:r>
          </a:p>
          <a:p>
            <a:pPr marL="0" indent="0">
              <a:buNone/>
            </a:pPr>
            <a:r>
              <a:rPr lang="de-DE" dirty="0">
                <a:latin typeface="Avenir Next" panose="020B0503020202020204" pitchFamily="34" charset="0"/>
              </a:rPr>
              <a:t>	EU als Vorreiterin im Bereich der nachhaltigen Entwicklung und Digitalisierung?</a:t>
            </a:r>
          </a:p>
          <a:p>
            <a:pPr marL="0" indent="0">
              <a:buNone/>
            </a:pPr>
            <a:endParaRPr lang="de-DE" dirty="0"/>
          </a:p>
          <a:p>
            <a:pPr marL="0" indent="0">
              <a:buNone/>
            </a:pPr>
            <a:r>
              <a:rPr lang="de-DE" dirty="0"/>
              <a:t>		</a:t>
            </a:r>
          </a:p>
        </p:txBody>
      </p:sp>
      <p:sp>
        <p:nvSpPr>
          <p:cNvPr id="9" name="Pfeil nach rechts 8">
            <a:extLst>
              <a:ext uri="{FF2B5EF4-FFF2-40B4-BE49-F238E27FC236}">
                <a16:creationId xmlns:a16="http://schemas.microsoft.com/office/drawing/2014/main" id="{C870F515-B057-D94E-8E1B-0B2543505B0D}"/>
              </a:ext>
            </a:extLst>
          </p:cNvPr>
          <p:cNvSpPr/>
          <p:nvPr/>
        </p:nvSpPr>
        <p:spPr>
          <a:xfrm>
            <a:off x="1301165" y="3661913"/>
            <a:ext cx="364067" cy="146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B98E7ED8-9B43-BC49-BE71-6EC470DE6C2B}"/>
              </a:ext>
            </a:extLst>
          </p:cNvPr>
          <p:cNvSpPr/>
          <p:nvPr/>
        </p:nvSpPr>
        <p:spPr>
          <a:xfrm>
            <a:off x="1301164" y="2236840"/>
            <a:ext cx="364067" cy="146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EF19AA80-A68F-F04B-A16B-12BFAC946ADA}"/>
              </a:ext>
            </a:extLst>
          </p:cNvPr>
          <p:cNvSpPr/>
          <p:nvPr/>
        </p:nvSpPr>
        <p:spPr>
          <a:xfrm>
            <a:off x="1253514" y="4890040"/>
            <a:ext cx="364067" cy="146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27EF879A-847B-93D5-9639-1973B9246F6E}"/>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12" name="Grafik 11">
            <a:extLst>
              <a:ext uri="{FF2B5EF4-FFF2-40B4-BE49-F238E27FC236}">
                <a16:creationId xmlns:a16="http://schemas.microsoft.com/office/drawing/2014/main" id="{651C5225-A984-A941-8B43-5CFFDD6F5051}"/>
              </a:ext>
            </a:extLst>
          </p:cNvPr>
          <p:cNvPicPr>
            <a:picLocks noChangeAspect="1"/>
          </p:cNvPicPr>
          <p:nvPr/>
        </p:nvPicPr>
        <p:blipFill>
          <a:blip r:embed="rId4"/>
          <a:stretch>
            <a:fillRect/>
          </a:stretch>
        </p:blipFill>
        <p:spPr>
          <a:xfrm>
            <a:off x="60354" y="5380496"/>
            <a:ext cx="2750386" cy="1385455"/>
          </a:xfrm>
          <a:prstGeom prst="rect">
            <a:avLst/>
          </a:prstGeom>
        </p:spPr>
      </p:pic>
      <p:pic>
        <p:nvPicPr>
          <p:cNvPr id="5" name="Grafik 4">
            <a:extLst>
              <a:ext uri="{FF2B5EF4-FFF2-40B4-BE49-F238E27FC236}">
                <a16:creationId xmlns:a16="http://schemas.microsoft.com/office/drawing/2014/main" id="{EF6ED1CA-A870-2B38-BB34-031732DA9C99}"/>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322897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Avenir Next" panose="020B0503020202020204" pitchFamily="34" charset="0"/>
              </a:rPr>
              <a:t>Unterschiede</a:t>
            </a:r>
            <a:r>
              <a:rPr lang="de-DE" b="1" dirty="0"/>
              <a:t> </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r>
              <a:rPr lang="de-DE" dirty="0">
                <a:latin typeface="Avenir Next" panose="020B0503020202020204" pitchFamily="34" charset="0"/>
              </a:rPr>
              <a:t>Klare Ziele für den Green Deal und die Digitalisierung; </a:t>
            </a:r>
            <a:br>
              <a:rPr lang="de-DE" dirty="0">
                <a:latin typeface="Avenir Next" panose="020B0503020202020204" pitchFamily="34" charset="0"/>
              </a:rPr>
            </a:br>
            <a:r>
              <a:rPr lang="de-DE" dirty="0">
                <a:latin typeface="Avenir Next" panose="020B0503020202020204" pitchFamily="34" charset="0"/>
              </a:rPr>
              <a:t>die Wirtschaft wird eher als Mittel zum Zweck betrachtet </a:t>
            </a:r>
          </a:p>
          <a:p>
            <a:pPr marL="0" indent="0">
              <a:buNone/>
            </a:pPr>
            <a:endParaRPr lang="de-DE" dirty="0">
              <a:latin typeface="Avenir Next" panose="020B0503020202020204" pitchFamily="34" charset="0"/>
            </a:endParaRPr>
          </a:p>
          <a:p>
            <a:pPr marL="0" indent="0">
              <a:buNone/>
            </a:pPr>
            <a:r>
              <a:rPr lang="de-DE" dirty="0">
                <a:latin typeface="Avenir Next" panose="020B0503020202020204" pitchFamily="34" charset="0"/>
              </a:rPr>
              <a:t>	keine genauen Zielvorgaben für die Wirtschaft </a:t>
            </a:r>
          </a:p>
          <a:p>
            <a:endParaRPr lang="de-DE" dirty="0"/>
          </a:p>
          <a:p>
            <a:pPr marL="0" indent="0">
              <a:buNone/>
            </a:pPr>
            <a:r>
              <a:rPr lang="de-DE" dirty="0"/>
              <a:t>		</a:t>
            </a:r>
          </a:p>
        </p:txBody>
      </p:sp>
      <p:sp>
        <p:nvSpPr>
          <p:cNvPr id="6" name="Pfeil nach rechts 5">
            <a:extLst>
              <a:ext uri="{FF2B5EF4-FFF2-40B4-BE49-F238E27FC236}">
                <a16:creationId xmlns:a16="http://schemas.microsoft.com/office/drawing/2014/main" id="{F64120A4-A3D1-0745-A587-B98EED472839}"/>
              </a:ext>
            </a:extLst>
          </p:cNvPr>
          <p:cNvSpPr/>
          <p:nvPr/>
        </p:nvSpPr>
        <p:spPr>
          <a:xfrm>
            <a:off x="1238076" y="3355622"/>
            <a:ext cx="364067" cy="146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39D90416-B381-E127-2748-C98AE4AD43FC}"/>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6E996F2B-D3F5-374C-89B0-0F2D7C401130}"/>
              </a:ext>
            </a:extLst>
          </p:cNvPr>
          <p:cNvPicPr>
            <a:picLocks noChangeAspect="1"/>
          </p:cNvPicPr>
          <p:nvPr/>
        </p:nvPicPr>
        <p:blipFill>
          <a:blip r:embed="rId3"/>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66428E99-D59D-D6DB-84A7-9C52EE505120}"/>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389451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venir Next" panose="020B0503020202020204" pitchFamily="34" charset="0"/>
              </a:rPr>
              <a:t>Ablauf des Projekttags </a:t>
            </a:r>
          </a:p>
        </p:txBody>
      </p:sp>
      <p:sp>
        <p:nvSpPr>
          <p:cNvPr id="3" name="Inhaltsplatzhalter 2"/>
          <p:cNvSpPr>
            <a:spLocks noGrp="1"/>
          </p:cNvSpPr>
          <p:nvPr>
            <p:ph idx="1"/>
          </p:nvPr>
        </p:nvSpPr>
        <p:spPr>
          <a:xfrm>
            <a:off x="838200" y="1881962"/>
            <a:ext cx="10515599" cy="3581400"/>
          </a:xfrm>
        </p:spPr>
        <p:txBody>
          <a:bodyPr>
            <a:normAutofit fontScale="70000" lnSpcReduction="20000"/>
          </a:bodyPr>
          <a:lstStyle/>
          <a:p>
            <a:pPr>
              <a:lnSpc>
                <a:spcPct val="150000"/>
              </a:lnSpc>
            </a:pPr>
            <a:r>
              <a:rPr lang="de-DE" sz="2800" dirty="0">
                <a:latin typeface="Avenir Next" panose="020B0503020202020204" pitchFamily="34" charset="0"/>
              </a:rPr>
              <a:t>08:00 – 08:15		Einführung</a:t>
            </a:r>
          </a:p>
          <a:p>
            <a:pPr>
              <a:lnSpc>
                <a:spcPct val="150000"/>
              </a:lnSpc>
            </a:pPr>
            <a:r>
              <a:rPr lang="de-DE" sz="2800" dirty="0">
                <a:latin typeface="Avenir Next" panose="020B0503020202020204" pitchFamily="34" charset="0"/>
              </a:rPr>
              <a:t>08:15 – 08:40		Was ist eigentlich die EU? </a:t>
            </a:r>
            <a:r>
              <a:rPr lang="de-DE" dirty="0">
                <a:latin typeface="Avenir Next" panose="020B0503020202020204" pitchFamily="34" charset="0"/>
              </a:rPr>
              <a:t> - </a:t>
            </a:r>
            <a:r>
              <a:rPr lang="de-DE" sz="2800" dirty="0">
                <a:latin typeface="Avenir Next" panose="020B0503020202020204" pitchFamily="34" charset="0"/>
              </a:rPr>
              <a:t>Die EU-Regionalpolitik </a:t>
            </a:r>
          </a:p>
          <a:p>
            <a:pPr>
              <a:lnSpc>
                <a:spcPct val="150000"/>
              </a:lnSpc>
            </a:pPr>
            <a:r>
              <a:rPr lang="de-DE" sz="2800" dirty="0">
                <a:latin typeface="Avenir Next" panose="020B0503020202020204" pitchFamily="34" charset="0"/>
              </a:rPr>
              <a:t>08:40 – 09:40 	Gruppenpuzzle - Wie wirkt die EU vor Ort? </a:t>
            </a:r>
          </a:p>
          <a:p>
            <a:pPr>
              <a:lnSpc>
                <a:spcPct val="150000"/>
              </a:lnSpc>
            </a:pPr>
            <a:r>
              <a:rPr lang="de-DE" sz="2800" dirty="0">
                <a:latin typeface="Avenir Next" panose="020B0503020202020204" pitchFamily="34" charset="0"/>
              </a:rPr>
              <a:t>10:00 – 12:00		Open Space Workshop zu REGION</a:t>
            </a:r>
            <a:endParaRPr lang="de-DE" sz="2800" dirty="0">
              <a:solidFill>
                <a:srgbClr val="FF0000"/>
              </a:solidFill>
              <a:highlight>
                <a:srgbClr val="FFFF00"/>
              </a:highlight>
              <a:latin typeface="Avenir Next" panose="020B0503020202020204" pitchFamily="34" charset="0"/>
            </a:endParaRPr>
          </a:p>
          <a:p>
            <a:pPr>
              <a:lnSpc>
                <a:spcPct val="150000"/>
              </a:lnSpc>
            </a:pPr>
            <a:r>
              <a:rPr lang="de-DE" dirty="0">
                <a:latin typeface="Avenir Next" panose="020B0503020202020204" pitchFamily="34" charset="0"/>
              </a:rPr>
              <a:t>12:00</a:t>
            </a:r>
            <a:r>
              <a:rPr lang="de-DE" sz="2800" dirty="0">
                <a:latin typeface="Avenir Next" panose="020B0503020202020204" pitchFamily="34" charset="0"/>
              </a:rPr>
              <a:t> – 12:45 	Vorstellung der Ideen und Gespräch mit den Politiker*innen</a:t>
            </a:r>
            <a:endParaRPr lang="de-DE" dirty="0">
              <a:solidFill>
                <a:srgbClr val="FF0000"/>
              </a:solidFill>
              <a:highlight>
                <a:srgbClr val="FFFF00"/>
              </a:highlight>
              <a:latin typeface="Avenir Next" panose="020B0503020202020204" pitchFamily="34" charset="0"/>
            </a:endParaRPr>
          </a:p>
          <a:p>
            <a:pPr>
              <a:lnSpc>
                <a:spcPct val="150000"/>
              </a:lnSpc>
            </a:pPr>
            <a:r>
              <a:rPr lang="de-DE" sz="2800" dirty="0">
                <a:latin typeface="Avenir Next" panose="020B0503020202020204" pitchFamily="34" charset="0"/>
              </a:rPr>
              <a:t>12:45 – 12:55		Evaluation und Reflexion</a:t>
            </a:r>
          </a:p>
          <a:p>
            <a:pPr marL="0" indent="0">
              <a:buNone/>
            </a:pPr>
            <a:endParaRPr lang="de-DE" sz="2800" dirty="0"/>
          </a:p>
          <a:p>
            <a:endParaRPr lang="de-DE" sz="2800" dirty="0"/>
          </a:p>
          <a:p>
            <a:endParaRPr lang="de-DE" sz="2800" dirty="0"/>
          </a:p>
          <a:p>
            <a:endParaRPr lang="de-DE" sz="2800" dirty="0"/>
          </a:p>
          <a:p>
            <a:endParaRPr lang="de-DE" sz="2800" dirty="0"/>
          </a:p>
          <a:p>
            <a:pPr marL="0" indent="0">
              <a:buNone/>
            </a:pPr>
            <a:endParaRPr lang="de-DE" sz="2800" dirty="0"/>
          </a:p>
          <a:p>
            <a:endParaRPr lang="de-DE" dirty="0"/>
          </a:p>
        </p:txBody>
      </p:sp>
      <p:pic>
        <p:nvPicPr>
          <p:cNvPr id="4" name="Grafik 3">
            <a:extLst>
              <a:ext uri="{FF2B5EF4-FFF2-40B4-BE49-F238E27FC236}">
                <a16:creationId xmlns:a16="http://schemas.microsoft.com/office/drawing/2014/main" id="{31F406A1-BD84-D50C-7EC2-7ABF838B8C76}"/>
              </a:ext>
            </a:extLst>
          </p:cNvPr>
          <p:cNvPicPr>
            <a:picLocks noChangeAspect="1"/>
          </p:cNvPicPr>
          <p:nvPr/>
        </p:nvPicPr>
        <p:blipFill>
          <a:blip r:embed="rId3"/>
          <a:srcRect/>
          <a:stretch/>
        </p:blipFill>
        <p:spPr>
          <a:xfrm>
            <a:off x="10307040" y="0"/>
            <a:ext cx="1601260" cy="1601260"/>
          </a:xfrm>
          <a:prstGeom prst="rect">
            <a:avLst/>
          </a:prstGeom>
        </p:spPr>
      </p:pic>
      <p:pic>
        <p:nvPicPr>
          <p:cNvPr id="6" name="Grafik 5">
            <a:extLst>
              <a:ext uri="{FF2B5EF4-FFF2-40B4-BE49-F238E27FC236}">
                <a16:creationId xmlns:a16="http://schemas.microsoft.com/office/drawing/2014/main" id="{40ABDE31-57CD-17D7-7BF9-A98F501969A4}"/>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C4774BC0-A9E0-BC41-9E7C-9C2F065F0E63}"/>
              </a:ext>
            </a:extLst>
          </p:cNvPr>
          <p:cNvPicPr>
            <a:picLocks noChangeAspect="1"/>
          </p:cNvPicPr>
          <p:nvPr/>
        </p:nvPicPr>
        <p:blipFill>
          <a:blip r:embed="rId5"/>
          <a:stretch>
            <a:fillRect/>
          </a:stretch>
        </p:blipFill>
        <p:spPr>
          <a:xfrm>
            <a:off x="0" y="5472545"/>
            <a:ext cx="2750386" cy="1385455"/>
          </a:xfrm>
          <a:prstGeom prst="rect">
            <a:avLst/>
          </a:prstGeom>
        </p:spPr>
      </p:pic>
    </p:spTree>
    <p:extLst>
      <p:ext uri="{BB962C8B-B14F-4D97-AF65-F5344CB8AC3E}">
        <p14:creationId xmlns:p14="http://schemas.microsoft.com/office/powerpoint/2010/main" val="1516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Avenir Next" panose="020B0503020202020204" pitchFamily="34" charset="0"/>
              </a:rPr>
              <a:t>Schwierigkeiten</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r>
              <a:rPr lang="de-DE" dirty="0">
                <a:latin typeface="Avenir Next" panose="020B0503020202020204" pitchFamily="34" charset="0"/>
              </a:rPr>
              <a:t>Je nach Betrachtung: Ziele können sich ausschließen bzw. konträr zueinander sein (Wirtschaft     Green Deal)</a:t>
            </a:r>
          </a:p>
          <a:p>
            <a:pPr marL="0" indent="0">
              <a:buNone/>
            </a:pPr>
            <a:endParaRPr lang="de-DE" dirty="0">
              <a:latin typeface="Avenir Next" panose="020B0503020202020204" pitchFamily="34" charset="0"/>
            </a:endParaRPr>
          </a:p>
          <a:p>
            <a:r>
              <a:rPr lang="de-DE" dirty="0">
                <a:latin typeface="Avenir Next" panose="020B0503020202020204" pitchFamily="34" charset="0"/>
              </a:rPr>
              <a:t>Neue Projekte können ebenso wenig nachhaltig sein wie alte Projekte </a:t>
            </a:r>
          </a:p>
          <a:p>
            <a:endParaRPr lang="de-DE" dirty="0">
              <a:latin typeface="Avenir Next" panose="020B0503020202020204" pitchFamily="34" charset="0"/>
            </a:endParaRPr>
          </a:p>
          <a:p>
            <a:r>
              <a:rPr lang="de-DE" dirty="0">
                <a:latin typeface="Avenir Next" panose="020B0503020202020204" pitchFamily="34" charset="0"/>
              </a:rPr>
              <a:t>Umweltkosten des Fortschritts in Wirtschaft und Digitalisierung?</a:t>
            </a:r>
          </a:p>
          <a:p>
            <a:endParaRPr lang="de-DE" dirty="0"/>
          </a:p>
          <a:p>
            <a:endParaRPr lang="de-DE" dirty="0"/>
          </a:p>
          <a:p>
            <a:endParaRPr lang="de-DE" dirty="0"/>
          </a:p>
        </p:txBody>
      </p:sp>
      <p:sp>
        <p:nvSpPr>
          <p:cNvPr id="6" name="Gewitterblitz 5">
            <a:extLst>
              <a:ext uri="{FF2B5EF4-FFF2-40B4-BE49-F238E27FC236}">
                <a16:creationId xmlns:a16="http://schemas.microsoft.com/office/drawing/2014/main" id="{7024395F-C442-B845-8197-16DC05402F7D}"/>
              </a:ext>
            </a:extLst>
          </p:cNvPr>
          <p:cNvSpPr/>
          <p:nvPr/>
        </p:nvSpPr>
        <p:spPr>
          <a:xfrm>
            <a:off x="6837035" y="2302530"/>
            <a:ext cx="316089" cy="304800"/>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B63B255A-A4D1-7639-9B3B-EE6867BF732C}"/>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99038F90-46DB-634D-8440-9488914841C6}"/>
              </a:ext>
            </a:extLst>
          </p:cNvPr>
          <p:cNvPicPr>
            <a:picLocks noChangeAspect="1"/>
          </p:cNvPicPr>
          <p:nvPr/>
        </p:nvPicPr>
        <p:blipFill>
          <a:blip r:embed="rId3"/>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EDE21334-DF77-45DA-E194-9CF96B9D2A1B}"/>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69647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Avenir Next" panose="020B0503020202020204" pitchFamily="34" charset="0"/>
              </a:rPr>
              <a:t>Chancen </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pPr marL="0" indent="0">
              <a:buNone/>
            </a:pPr>
            <a:r>
              <a:rPr lang="de-DE" dirty="0">
                <a:latin typeface="Avenir Next" panose="020B0503020202020204" pitchFamily="34" charset="0"/>
              </a:rPr>
              <a:t>Zusammendenken der Themenbereiche:</a:t>
            </a:r>
          </a:p>
          <a:p>
            <a:endParaRPr lang="de-DE" dirty="0"/>
          </a:p>
          <a:p>
            <a:pPr marL="0" indent="0">
              <a:buNone/>
            </a:pPr>
            <a:r>
              <a:rPr lang="de-DE" dirty="0">
                <a:latin typeface="Avenir Next" panose="020B0503020202020204" pitchFamily="34" charset="0"/>
              </a:rPr>
              <a:t>mehr Nachhaltigkeit durch Digitalisierung, Aufschwung der Wirtschaft durch Potenzial zur Vorreiterfunktion im Bereich der Entwicklung von nachhaltigen </a:t>
            </a:r>
            <a:r>
              <a:rPr lang="de-DE" i="1" dirty="0">
                <a:latin typeface="Avenir Next" panose="020B0503020202020204" pitchFamily="34" charset="0"/>
              </a:rPr>
              <a:t>Lösungen </a:t>
            </a:r>
            <a:br>
              <a:rPr lang="de-DE" i="1" dirty="0">
                <a:latin typeface="Avenir Next" panose="020B0503020202020204" pitchFamily="34" charset="0"/>
              </a:rPr>
            </a:br>
            <a:r>
              <a:rPr lang="de-DE" i="1" dirty="0">
                <a:latin typeface="Avenir Next" panose="020B0503020202020204" pitchFamily="34" charset="0"/>
              </a:rPr>
              <a:t>(z.B. erneuerbare Energien, Mobilitätssektor, Landwirtschaft)</a:t>
            </a:r>
          </a:p>
          <a:p>
            <a:endParaRPr lang="de-DE" dirty="0"/>
          </a:p>
          <a:p>
            <a:pPr marL="0" indent="0">
              <a:buNone/>
            </a:pPr>
            <a:r>
              <a:rPr lang="de-DE" dirty="0"/>
              <a:t>		</a:t>
            </a:r>
          </a:p>
        </p:txBody>
      </p:sp>
      <p:sp>
        <p:nvSpPr>
          <p:cNvPr id="6" name="Pfeil nach rechts 5">
            <a:extLst>
              <a:ext uri="{FF2B5EF4-FFF2-40B4-BE49-F238E27FC236}">
                <a16:creationId xmlns:a16="http://schemas.microsoft.com/office/drawing/2014/main" id="{D3B0A8A7-F9AF-8443-AC37-2C36916C3DE4}"/>
              </a:ext>
            </a:extLst>
          </p:cNvPr>
          <p:cNvSpPr/>
          <p:nvPr/>
        </p:nvSpPr>
        <p:spPr>
          <a:xfrm>
            <a:off x="372533" y="3036711"/>
            <a:ext cx="364067" cy="146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B6B4CBEA-55AE-295C-0A91-79CC12F51A2B}"/>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8ECBA9F8-AF4E-3949-9610-110F27AFC6E3}"/>
              </a:ext>
            </a:extLst>
          </p:cNvPr>
          <p:cNvPicPr>
            <a:picLocks noChangeAspect="1"/>
          </p:cNvPicPr>
          <p:nvPr/>
        </p:nvPicPr>
        <p:blipFill>
          <a:blip r:embed="rId3"/>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261F5C8A-2021-F9C5-FCE9-7C05C603FCA6}"/>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166739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venir Next" panose="020B0503020202020204" pitchFamily="34" charset="0"/>
              </a:rPr>
              <a:t>Regionalpolitik in den Regionen</a:t>
            </a:r>
          </a:p>
        </p:txBody>
      </p:sp>
      <p:sp>
        <p:nvSpPr>
          <p:cNvPr id="3" name="Inhaltsplatzhalter 2"/>
          <p:cNvSpPr>
            <a:spLocks noGrp="1"/>
          </p:cNvSpPr>
          <p:nvPr>
            <p:ph idx="1"/>
          </p:nvPr>
        </p:nvSpPr>
        <p:spPr>
          <a:xfrm>
            <a:off x="1021405" y="1837234"/>
            <a:ext cx="9601200" cy="3581400"/>
          </a:xfrm>
        </p:spPr>
        <p:txBody>
          <a:bodyPr>
            <a:normAutofit/>
          </a:bodyPr>
          <a:lstStyle/>
          <a:p>
            <a:r>
              <a:rPr lang="de-DE" sz="2600" dirty="0">
                <a:latin typeface="Avenir Next" panose="020B0503020202020204" pitchFamily="34" charset="0"/>
              </a:rPr>
              <a:t>Europäische Regionalpolitik ist keineswegs abstrakt und weit weg, sondern findet vor Ort in den Regionen statt.</a:t>
            </a:r>
            <a:br>
              <a:rPr lang="de-DE" sz="2600" dirty="0">
                <a:latin typeface="Avenir Next" panose="020B0503020202020204" pitchFamily="34" charset="0"/>
              </a:rPr>
            </a:br>
            <a:endParaRPr lang="de-DE" sz="2600" dirty="0">
              <a:latin typeface="Avenir Next" panose="020B0503020202020204" pitchFamily="34" charset="0"/>
            </a:endParaRPr>
          </a:p>
          <a:p>
            <a:r>
              <a:rPr lang="de-DE" sz="2600" dirty="0">
                <a:latin typeface="Avenir Next" panose="020B0503020202020204" pitchFamily="34" charset="0"/>
              </a:rPr>
              <a:t>Man hat als Bürger*in die Möglichkeit, sich mit seinen Ideen für die Entwicklung der Heimatregion im Sinne der europäischen Ziele einzusetzen. </a:t>
            </a:r>
          </a:p>
        </p:txBody>
      </p:sp>
      <p:pic>
        <p:nvPicPr>
          <p:cNvPr id="7" name="Grafik 6">
            <a:extLst>
              <a:ext uri="{FF2B5EF4-FFF2-40B4-BE49-F238E27FC236}">
                <a16:creationId xmlns:a16="http://schemas.microsoft.com/office/drawing/2014/main" id="{35D5D69F-FBB2-134C-D3F4-2FBC7CF71EA6}"/>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C4A56FB7-B216-1C4D-8373-E14D3B7F47AE}"/>
              </a:ext>
            </a:extLst>
          </p:cNvPr>
          <p:cNvPicPr>
            <a:picLocks noChangeAspect="1"/>
          </p:cNvPicPr>
          <p:nvPr/>
        </p:nvPicPr>
        <p:blipFill>
          <a:blip r:embed="rId3"/>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35753551-FB14-3397-5782-81995CEC23BA}"/>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32032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Avenir Next" panose="020B0503020202020204" pitchFamily="34" charset="0"/>
              </a:rPr>
              <a:t>Pause</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endParaRPr lang="de-DE" dirty="0"/>
          </a:p>
          <a:p>
            <a:endParaRPr lang="de-DE" dirty="0"/>
          </a:p>
          <a:p>
            <a:pPr marL="0" indent="0">
              <a:buNone/>
            </a:pPr>
            <a:r>
              <a:rPr lang="de-DE" dirty="0"/>
              <a:t>			</a:t>
            </a:r>
          </a:p>
        </p:txBody>
      </p:sp>
      <p:pic>
        <p:nvPicPr>
          <p:cNvPr id="8" name="Inhaltsplatzhalter 7" descr="Obstschüssel">
            <a:extLst>
              <a:ext uri="{FF2B5EF4-FFF2-40B4-BE49-F238E27FC236}">
                <a16:creationId xmlns:a16="http://schemas.microsoft.com/office/drawing/2014/main" id="{E7816809-477D-2A2B-D25C-867959E0C8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31546" y="1933553"/>
            <a:ext cx="2777364" cy="2777364"/>
          </a:xfrm>
          <a:prstGeom prst="rect">
            <a:avLst/>
          </a:prstGeom>
        </p:spPr>
      </p:pic>
      <p:pic>
        <p:nvPicPr>
          <p:cNvPr id="9" name="Grafik 8" descr="Kaffee">
            <a:extLst>
              <a:ext uri="{FF2B5EF4-FFF2-40B4-BE49-F238E27FC236}">
                <a16:creationId xmlns:a16="http://schemas.microsoft.com/office/drawing/2014/main" id="{23ABC7A5-77E7-401D-D0FE-5D360F93AE7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8321" y="1588272"/>
            <a:ext cx="3312017" cy="3312017"/>
          </a:xfrm>
          <a:prstGeom prst="rect">
            <a:avLst/>
          </a:prstGeom>
        </p:spPr>
      </p:pic>
      <p:pic>
        <p:nvPicPr>
          <p:cNvPr id="10"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11" name="Grafik 10">
            <a:extLst>
              <a:ext uri="{FF2B5EF4-FFF2-40B4-BE49-F238E27FC236}">
                <a16:creationId xmlns:a16="http://schemas.microsoft.com/office/drawing/2014/main" id="{1B83042D-8BC0-E74F-AFAF-DFC7B097859B}"/>
              </a:ext>
            </a:extLst>
          </p:cNvPr>
          <p:cNvPicPr>
            <a:picLocks noChangeAspect="1"/>
          </p:cNvPicPr>
          <p:nvPr/>
        </p:nvPicPr>
        <p:blipFill>
          <a:blip r:embed="rId5"/>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C30E6B53-4D7F-B9EB-8D84-3C87A404678B}"/>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228812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Avenir Next" panose="020B0503020202020204" pitchFamily="34" charset="0"/>
              </a:rPr>
              <a:t>Open Space Workshop </a:t>
            </a:r>
          </a:p>
        </p:txBody>
      </p:sp>
      <p:sp>
        <p:nvSpPr>
          <p:cNvPr id="5" name="Textplatzhalter 4"/>
          <p:cNvSpPr>
            <a:spLocks noGrp="1"/>
          </p:cNvSpPr>
          <p:nvPr>
            <p:ph type="body" idx="1"/>
          </p:nvPr>
        </p:nvSpPr>
        <p:spPr/>
        <p:txBody>
          <a:bodyPr/>
          <a:lstStyle/>
          <a:p>
            <a:r>
              <a:rPr lang="de-DE" dirty="0">
                <a:latin typeface="Avenir Next" panose="020B0503020202020204" pitchFamily="34" charset="0"/>
              </a:rPr>
              <a:t>zu REGION </a:t>
            </a:r>
            <a:endParaRPr lang="de-DE" dirty="0">
              <a:solidFill>
                <a:srgbClr val="FF0000"/>
              </a:solidFill>
              <a:highlight>
                <a:srgbClr val="FFFF00"/>
              </a:highlight>
              <a:latin typeface="Avenir Next" panose="020B0503020202020204" pitchFamily="34" charset="0"/>
            </a:endParaRPr>
          </a:p>
        </p:txBody>
      </p:sp>
      <p:pic>
        <p:nvPicPr>
          <p:cNvPr id="3" name="Grafik 2">
            <a:extLst>
              <a:ext uri="{FF2B5EF4-FFF2-40B4-BE49-F238E27FC236}">
                <a16:creationId xmlns:a16="http://schemas.microsoft.com/office/drawing/2014/main" id="{2B550E17-6726-FC14-0BA4-3C7683DA16D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D4B425BD-04C5-E14E-9F33-81D4D816A6ED}"/>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1B1616A6-25FC-831B-0BD3-5E9E78316420}"/>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34359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F6C877B-D09F-CB7D-907B-B5DC91DB8BDF}"/>
              </a:ext>
            </a:extLst>
          </p:cNvPr>
          <p:cNvPicPr>
            <a:picLocks noChangeAspect="1"/>
          </p:cNvPicPr>
          <p:nvPr/>
        </p:nvPicPr>
        <p:blipFill>
          <a:blip r:embed="rId3"/>
          <a:srcRect/>
          <a:stretch/>
        </p:blipFill>
        <p:spPr>
          <a:xfrm>
            <a:off x="1371600" y="80219"/>
            <a:ext cx="9517164" cy="6746056"/>
          </a:xfrm>
          <a:prstGeom prst="rect">
            <a:avLst/>
          </a:prstGeom>
        </p:spPr>
      </p:pic>
      <p:sp>
        <p:nvSpPr>
          <p:cNvPr id="4" name="Titel 3"/>
          <p:cNvSpPr>
            <a:spLocks noGrp="1"/>
          </p:cNvSpPr>
          <p:nvPr>
            <p:ph type="title"/>
          </p:nvPr>
        </p:nvSpPr>
        <p:spPr/>
        <p:txBody>
          <a:bodyPr/>
          <a:lstStyle/>
          <a:p>
            <a:r>
              <a:rPr lang="de-DE" b="1" dirty="0">
                <a:latin typeface="Avenir Next" panose="020B0503020202020204" pitchFamily="34" charset="0"/>
              </a:rPr>
              <a:t>Open Space Workshop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13" name="Grafik 12">
            <a:extLst>
              <a:ext uri="{FF2B5EF4-FFF2-40B4-BE49-F238E27FC236}">
                <a16:creationId xmlns:a16="http://schemas.microsoft.com/office/drawing/2014/main" id="{9F2C42D8-4E9D-52E4-F699-01BBF044EF08}"/>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DB993094-9B1F-D444-A26A-8D528354A695}"/>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0DE3BEB1-B3CF-F4C3-D687-8E6F080CEDAF}"/>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96986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venir Next" panose="020B0503020202020204" pitchFamily="34" charset="0"/>
              </a:rPr>
              <a:t>Open Space Workshop - Regeln</a:t>
            </a:r>
          </a:p>
        </p:txBody>
      </p:sp>
      <p:sp>
        <p:nvSpPr>
          <p:cNvPr id="3" name="Inhaltsplatzhalter 2"/>
          <p:cNvSpPr>
            <a:spLocks noGrp="1"/>
          </p:cNvSpPr>
          <p:nvPr>
            <p:ph idx="1"/>
          </p:nvPr>
        </p:nvSpPr>
        <p:spPr/>
        <p:txBody>
          <a:bodyPr>
            <a:normAutofit/>
          </a:bodyPr>
          <a:lstStyle/>
          <a:p>
            <a:pPr marL="457200" lvl="1" indent="0">
              <a:buNone/>
            </a:pPr>
            <a:endParaRPr lang="de-DE" dirty="0"/>
          </a:p>
          <a:p>
            <a:pPr marL="457200" lvl="1" indent="0">
              <a:buNone/>
            </a:pPr>
            <a:r>
              <a:rPr lang="de-DE" sz="2400" dirty="0">
                <a:latin typeface="Avenir Next" panose="020B0503020202020204" pitchFamily="34" charset="0"/>
              </a:rPr>
              <a:t>„Wenn deine Denkhaltung unvoreingenommen ist... ist sie offen für alles. Im </a:t>
            </a:r>
            <a:r>
              <a:rPr lang="de-DE" dirty="0">
                <a:latin typeface="Avenir Next" panose="020B0503020202020204" pitchFamily="34" charset="0"/>
              </a:rPr>
              <a:t>K</a:t>
            </a:r>
            <a:r>
              <a:rPr lang="de-DE" sz="2400" dirty="0">
                <a:latin typeface="Avenir Next" panose="020B0503020202020204" pitchFamily="34" charset="0"/>
              </a:rPr>
              <a:t>opf eines Anfängers gibt es viele Möglichkeiten, aber im Kopf eines Experten gibt es nur wenige.“ </a:t>
            </a:r>
            <a:r>
              <a:rPr lang="mr-IN" sz="2400" dirty="0">
                <a:latin typeface="Avenir Next" panose="020B0503020202020204" pitchFamily="34" charset="0"/>
              </a:rPr>
              <a:t>–</a:t>
            </a:r>
            <a:r>
              <a:rPr lang="de-DE" sz="2400" dirty="0">
                <a:latin typeface="Avenir Next" panose="020B0503020202020204" pitchFamily="34" charset="0"/>
              </a:rPr>
              <a:t> </a:t>
            </a:r>
            <a:r>
              <a:rPr lang="de-DE" sz="2400" dirty="0" err="1">
                <a:latin typeface="Avenir Next" panose="020B0503020202020204" pitchFamily="34" charset="0"/>
              </a:rPr>
              <a:t>Shunryu</a:t>
            </a:r>
            <a:r>
              <a:rPr lang="de-DE" sz="2400" dirty="0">
                <a:latin typeface="Avenir Next" panose="020B0503020202020204" pitchFamily="34" charset="0"/>
              </a:rPr>
              <a:t> Suzuki</a:t>
            </a:r>
          </a:p>
          <a:p>
            <a:pPr marL="457200" lvl="1" indent="0">
              <a:buNone/>
            </a:pPr>
            <a:endParaRPr lang="de-DE" dirty="0">
              <a:latin typeface="Avenir Next" panose="020B0503020202020204" pitchFamily="34" charset="0"/>
            </a:endParaRPr>
          </a:p>
          <a:p>
            <a:pPr marL="914400" lvl="1" indent="-457200">
              <a:buAutoNum type="arabicPeriod"/>
            </a:pPr>
            <a:r>
              <a:rPr lang="de-DE" dirty="0">
                <a:latin typeface="Avenir Next" panose="020B0503020202020204" pitchFamily="34" charset="0"/>
              </a:rPr>
              <a:t>Frei von Vorurteilen darüber, wie etwas funktioniert</a:t>
            </a:r>
          </a:p>
          <a:p>
            <a:pPr marL="914400" lvl="1" indent="-457200">
              <a:buAutoNum type="arabicPeriod"/>
            </a:pPr>
            <a:r>
              <a:rPr lang="de-DE" dirty="0">
                <a:latin typeface="Avenir Next" panose="020B0503020202020204" pitchFamily="34" charset="0"/>
              </a:rPr>
              <a:t>Frei von Erwartungen darüber, was passieren wird</a:t>
            </a:r>
          </a:p>
          <a:p>
            <a:pPr marL="914400" lvl="1" indent="-457200">
              <a:buAutoNum type="arabicPeriod"/>
            </a:pPr>
            <a:r>
              <a:rPr lang="de-DE" dirty="0">
                <a:latin typeface="Avenir Next" panose="020B0503020202020204" pitchFamily="34" charset="0"/>
              </a:rPr>
              <a:t>Mit Neugierde erfüllt, die Dinge tiefer zu verstehen</a:t>
            </a:r>
          </a:p>
          <a:p>
            <a:pPr marL="914400" lvl="1" indent="-457200">
              <a:buAutoNum type="arabicPeriod"/>
            </a:pPr>
            <a:r>
              <a:rPr lang="de-DE" dirty="0">
                <a:latin typeface="Avenir Next" panose="020B0503020202020204" pitchFamily="34" charset="0"/>
              </a:rPr>
              <a:t>Früh und oft scheitern, rasch lernen</a:t>
            </a:r>
          </a:p>
        </p:txBody>
      </p:sp>
      <p:pic>
        <p:nvPicPr>
          <p:cNvPr id="7" name="Grafik 6">
            <a:extLst>
              <a:ext uri="{FF2B5EF4-FFF2-40B4-BE49-F238E27FC236}">
                <a16:creationId xmlns:a16="http://schemas.microsoft.com/office/drawing/2014/main" id="{33358D61-0746-846E-9712-63BC6AA6BF68}"/>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18B42E49-6A65-6B45-8395-76CDF8C16C47}"/>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10F4AE25-5E1D-0559-6449-0D8C89B63B08}"/>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16431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0C9B-8C11-8614-E89C-6401CF785448}"/>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95A6A8A6-C2E4-0DE0-9A0C-940F491CBBD3}"/>
              </a:ext>
            </a:extLst>
          </p:cNvPr>
          <p:cNvPicPr>
            <a:picLocks noChangeAspect="1"/>
          </p:cNvPicPr>
          <p:nvPr/>
        </p:nvPicPr>
        <p:blipFill>
          <a:blip r:embed="rId3"/>
          <a:srcRect/>
          <a:stretch/>
        </p:blipFill>
        <p:spPr>
          <a:xfrm>
            <a:off x="1371600" y="80219"/>
            <a:ext cx="9517164" cy="6746056"/>
          </a:xfrm>
          <a:prstGeom prst="rect">
            <a:avLst/>
          </a:prstGeom>
        </p:spPr>
      </p:pic>
      <p:sp>
        <p:nvSpPr>
          <p:cNvPr id="4" name="Titel 3">
            <a:extLst>
              <a:ext uri="{FF2B5EF4-FFF2-40B4-BE49-F238E27FC236}">
                <a16:creationId xmlns:a16="http://schemas.microsoft.com/office/drawing/2014/main" id="{C15AB533-879B-8F99-4CE4-FE4158BF7E24}"/>
              </a:ext>
            </a:extLst>
          </p:cNvPr>
          <p:cNvSpPr>
            <a:spLocks noGrp="1"/>
          </p:cNvSpPr>
          <p:nvPr>
            <p:ph type="title"/>
          </p:nvPr>
        </p:nvSpPr>
        <p:spPr/>
        <p:txBody>
          <a:bodyPr/>
          <a:lstStyle/>
          <a:p>
            <a:r>
              <a:rPr lang="de-DE" b="1" dirty="0">
                <a:latin typeface="Avenir Next" panose="020B0503020202020204" pitchFamily="34" charset="0"/>
              </a:rPr>
              <a:t>Open Space Workshop - Ablauf</a:t>
            </a:r>
          </a:p>
        </p:txBody>
      </p:sp>
      <p:sp>
        <p:nvSpPr>
          <p:cNvPr id="5" name="Inhaltsplatzhalter 4">
            <a:extLst>
              <a:ext uri="{FF2B5EF4-FFF2-40B4-BE49-F238E27FC236}">
                <a16:creationId xmlns:a16="http://schemas.microsoft.com/office/drawing/2014/main" id="{FEF2FCD4-E75B-0CB0-9C88-DBDCE854C488}"/>
              </a:ext>
            </a:extLst>
          </p:cNvPr>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13" name="Grafik 12">
            <a:extLst>
              <a:ext uri="{FF2B5EF4-FFF2-40B4-BE49-F238E27FC236}">
                <a16:creationId xmlns:a16="http://schemas.microsoft.com/office/drawing/2014/main" id="{10DF7CB5-DB21-8E95-87B6-28EF1A138D3B}"/>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BE6004C5-EDE9-EE3B-6D95-D4DAB1010CF7}"/>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5FA23AC5-CB9E-5022-CF4C-016A2D54CE37}"/>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26276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E9D71-F0D8-1C4C-B148-5472222EE2D3}"/>
              </a:ext>
            </a:extLst>
          </p:cNvPr>
          <p:cNvSpPr>
            <a:spLocks noGrp="1"/>
          </p:cNvSpPr>
          <p:nvPr>
            <p:ph type="title"/>
          </p:nvPr>
        </p:nvSpPr>
        <p:spPr>
          <a:xfrm>
            <a:off x="838200" y="499894"/>
            <a:ext cx="9342120" cy="1325563"/>
          </a:xfrm>
        </p:spPr>
        <p:txBody>
          <a:bodyPr/>
          <a:lstStyle/>
          <a:p>
            <a:r>
              <a:rPr lang="de-DE" b="1" dirty="0">
                <a:latin typeface="Avenir Next" panose="020B0503020202020204" pitchFamily="34" charset="0"/>
              </a:rPr>
              <a:t>Herausforderungen und Probleme in REGION</a:t>
            </a:r>
            <a:endParaRPr lang="de-DE" b="1" dirty="0">
              <a:solidFill>
                <a:srgbClr val="FF0000"/>
              </a:solidFill>
              <a:highlight>
                <a:srgbClr val="FFFF00"/>
              </a:highlight>
              <a:latin typeface="Avenir Next" panose="020B0503020202020204" pitchFamily="34" charset="0"/>
            </a:endParaRPr>
          </a:p>
        </p:txBody>
      </p:sp>
      <p:sp>
        <p:nvSpPr>
          <p:cNvPr id="3" name="Inhaltsplatzhalter 2">
            <a:extLst>
              <a:ext uri="{FF2B5EF4-FFF2-40B4-BE49-F238E27FC236}">
                <a16:creationId xmlns:a16="http://schemas.microsoft.com/office/drawing/2014/main" id="{D682F566-AB71-0C45-9F9C-76EA6ECBA5AA}"/>
              </a:ext>
            </a:extLst>
          </p:cNvPr>
          <p:cNvSpPr>
            <a:spLocks noGrp="1"/>
          </p:cNvSpPr>
          <p:nvPr>
            <p:ph idx="1"/>
          </p:nvPr>
        </p:nvSpPr>
        <p:spPr>
          <a:xfrm>
            <a:off x="914400" y="1774645"/>
            <a:ext cx="9601200" cy="4085167"/>
          </a:xfrm>
        </p:spPr>
        <p:txBody>
          <a:bodyPr>
            <a:normAutofit lnSpcReduction="10000"/>
          </a:bodyPr>
          <a:lstStyle/>
          <a:p>
            <a:pPr marL="0" indent="0">
              <a:buNone/>
            </a:pPr>
            <a:endParaRPr lang="de-DE" dirty="0"/>
          </a:p>
          <a:p>
            <a:pPr marL="0" indent="0">
              <a:buNone/>
            </a:pPr>
            <a:r>
              <a:rPr lang="de-DE" sz="2400" u="sng" dirty="0">
                <a:latin typeface="Avenir Next" panose="020B0503020202020204" pitchFamily="34" charset="0"/>
              </a:rPr>
              <a:t>Individuelle Reflexion:</a:t>
            </a:r>
          </a:p>
          <a:p>
            <a:r>
              <a:rPr lang="de-DE" sz="2400" b="1" dirty="0">
                <a:latin typeface="Avenir Next" panose="020B0503020202020204" pitchFamily="34" charset="0"/>
              </a:rPr>
              <a:t>Was fehlt euch in REGION? </a:t>
            </a:r>
            <a:br>
              <a:rPr lang="de-DE" sz="2400" b="1" dirty="0">
                <a:latin typeface="Avenir Next" panose="020B0503020202020204" pitchFamily="34" charset="0"/>
              </a:rPr>
            </a:br>
            <a:r>
              <a:rPr lang="de-DE" sz="2400" b="1" dirty="0">
                <a:latin typeface="Avenir Next" panose="020B0503020202020204" pitchFamily="34" charset="0"/>
              </a:rPr>
              <a:t>Welche Probleme in REGION identifiziert ihr?</a:t>
            </a:r>
            <a:br>
              <a:rPr lang="de-DE" sz="2400" b="1" dirty="0">
                <a:latin typeface="Avenir Next" panose="020B0503020202020204" pitchFamily="34" charset="0"/>
              </a:rPr>
            </a:br>
            <a:br>
              <a:rPr lang="de-DE" sz="2400" dirty="0">
                <a:latin typeface="Avenir Next" panose="020B0503020202020204" pitchFamily="34" charset="0"/>
              </a:rPr>
            </a:br>
            <a:r>
              <a:rPr lang="de-DE" sz="2400" dirty="0">
                <a:latin typeface="Avenir Next" panose="020B0503020202020204" pitchFamily="34" charset="0"/>
              </a:rPr>
              <a:t>Denkt hierbei an soziale und wirtschaftliche Faktoren, aber auch an die Umwelt. </a:t>
            </a:r>
          </a:p>
          <a:p>
            <a:endParaRPr lang="de-DE" sz="2400" dirty="0">
              <a:latin typeface="Avenir Next" panose="020B0503020202020204" pitchFamily="34" charset="0"/>
            </a:endParaRPr>
          </a:p>
          <a:p>
            <a:pPr marL="0" indent="0">
              <a:buNone/>
            </a:pPr>
            <a:r>
              <a:rPr lang="de-DE" sz="2400" dirty="0">
                <a:latin typeface="Avenir Next" panose="020B0503020202020204" pitchFamily="34" charset="0"/>
              </a:rPr>
              <a:t>    Notiert eure Gedanken auf den ausgeteilten Zetteln.</a:t>
            </a:r>
            <a:br>
              <a:rPr lang="de-DE" sz="2400" dirty="0">
                <a:latin typeface="Avenir Next" panose="020B0503020202020204" pitchFamily="34" charset="0"/>
              </a:rPr>
            </a:br>
            <a:br>
              <a:rPr lang="de-DE" sz="2400" dirty="0">
                <a:latin typeface="Avenir Next" panose="020B0503020202020204" pitchFamily="34" charset="0"/>
              </a:rPr>
            </a:br>
            <a:r>
              <a:rPr lang="de-DE" sz="2400" dirty="0">
                <a:latin typeface="Avenir Next" panose="020B0503020202020204" pitchFamily="34" charset="0"/>
              </a:rPr>
              <a:t>		</a:t>
            </a:r>
            <a:r>
              <a:rPr lang="de-DE" sz="2400" i="1" dirty="0">
                <a:latin typeface="Avenir Next" panose="020B0503020202020204" pitchFamily="34" charset="0"/>
              </a:rPr>
              <a:t>Vorgesehene Zeit: 5 Min </a:t>
            </a:r>
            <a:endParaRPr lang="de-DE" sz="2200" i="1" dirty="0">
              <a:latin typeface="Avenir Next" panose="020B0503020202020204" pitchFamily="34" charset="0"/>
            </a:endParaRPr>
          </a:p>
          <a:p>
            <a:pPr marL="530352" lvl="1" indent="0">
              <a:buNone/>
            </a:pPr>
            <a:endParaRPr lang="de-DE" sz="2400" dirty="0"/>
          </a:p>
          <a:p>
            <a:pPr marL="530352" lvl="1" indent="0">
              <a:buNone/>
            </a:pPr>
            <a:endParaRPr lang="de-DE" sz="2400" dirty="0"/>
          </a:p>
        </p:txBody>
      </p:sp>
      <p:pic>
        <p:nvPicPr>
          <p:cNvPr id="8" name="Grafik 7">
            <a:extLst>
              <a:ext uri="{FF2B5EF4-FFF2-40B4-BE49-F238E27FC236}">
                <a16:creationId xmlns:a16="http://schemas.microsoft.com/office/drawing/2014/main" id="{5B43B81D-7DD1-B6CD-3353-48028E21B788}"/>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87DC24DB-1BF1-8548-91FC-786A567F27CD}"/>
              </a:ext>
            </a:extLst>
          </p:cNvPr>
          <p:cNvPicPr>
            <a:picLocks noChangeAspect="1"/>
          </p:cNvPicPr>
          <p:nvPr/>
        </p:nvPicPr>
        <p:blipFill>
          <a:blip r:embed="rId3"/>
          <a:stretch>
            <a:fillRect/>
          </a:stretch>
        </p:blipFill>
        <p:spPr>
          <a:xfrm>
            <a:off x="0" y="5443445"/>
            <a:ext cx="2750386" cy="1385455"/>
          </a:xfrm>
          <a:prstGeom prst="rect">
            <a:avLst/>
          </a:prstGeom>
        </p:spPr>
      </p:pic>
      <p:pic>
        <p:nvPicPr>
          <p:cNvPr id="5" name="Grafik 4">
            <a:extLst>
              <a:ext uri="{FF2B5EF4-FFF2-40B4-BE49-F238E27FC236}">
                <a16:creationId xmlns:a16="http://schemas.microsoft.com/office/drawing/2014/main" id="{9E1D71A9-F2CF-E097-B29A-DFDF915DEA2C}"/>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310764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00E67-C88B-2B4F-9461-F101445785F5}"/>
              </a:ext>
            </a:extLst>
          </p:cNvPr>
          <p:cNvSpPr>
            <a:spLocks noGrp="1"/>
          </p:cNvSpPr>
          <p:nvPr>
            <p:ph type="title"/>
          </p:nvPr>
        </p:nvSpPr>
        <p:spPr>
          <a:xfrm>
            <a:off x="838200" y="588098"/>
            <a:ext cx="10515600" cy="1325563"/>
          </a:xfrm>
        </p:spPr>
        <p:txBody>
          <a:bodyPr/>
          <a:lstStyle/>
          <a:p>
            <a:r>
              <a:rPr lang="de-DE" b="1" dirty="0">
                <a:latin typeface="Avenir Next" panose="020B0503020202020204" pitchFamily="34" charset="0"/>
              </a:rPr>
              <a:t>Herausforderungen und </a:t>
            </a:r>
            <a:br>
              <a:rPr lang="de-DE" b="1" dirty="0">
                <a:latin typeface="Avenir Next" panose="020B0503020202020204" pitchFamily="34" charset="0"/>
              </a:rPr>
            </a:br>
            <a:r>
              <a:rPr lang="de-DE" b="1" dirty="0">
                <a:latin typeface="Avenir Next" panose="020B0503020202020204" pitchFamily="34" charset="0"/>
              </a:rPr>
              <a:t>Probleme in REGION</a:t>
            </a:r>
            <a:endParaRPr lang="de-DE" b="1" dirty="0">
              <a:solidFill>
                <a:srgbClr val="FF0000"/>
              </a:solidFill>
              <a:latin typeface="Avenir Next" panose="020B0503020202020204" pitchFamily="34" charset="0"/>
            </a:endParaRPr>
          </a:p>
        </p:txBody>
      </p:sp>
      <p:sp>
        <p:nvSpPr>
          <p:cNvPr id="3" name="Inhaltsplatzhalter 2">
            <a:extLst>
              <a:ext uri="{FF2B5EF4-FFF2-40B4-BE49-F238E27FC236}">
                <a16:creationId xmlns:a16="http://schemas.microsoft.com/office/drawing/2014/main" id="{36483820-1E35-6844-91F6-48DF68B4316F}"/>
              </a:ext>
            </a:extLst>
          </p:cNvPr>
          <p:cNvSpPr>
            <a:spLocks noGrp="1"/>
          </p:cNvSpPr>
          <p:nvPr>
            <p:ph idx="1"/>
          </p:nvPr>
        </p:nvSpPr>
        <p:spPr/>
        <p:txBody>
          <a:bodyPr/>
          <a:lstStyle/>
          <a:p>
            <a:pPr marL="0" indent="0">
              <a:buNone/>
            </a:pPr>
            <a:endParaRPr lang="de-DE" dirty="0">
              <a:latin typeface="Avenir Next" panose="020B0503020202020204" pitchFamily="34" charset="0"/>
            </a:endParaRPr>
          </a:p>
          <a:p>
            <a:pPr marL="0" indent="0">
              <a:buNone/>
            </a:pPr>
            <a:r>
              <a:rPr lang="de-DE" sz="2400" u="sng" dirty="0">
                <a:latin typeface="Avenir Next" panose="020B0503020202020204" pitchFamily="34" charset="0"/>
              </a:rPr>
              <a:t>Themenfindung:</a:t>
            </a:r>
          </a:p>
          <a:p>
            <a:r>
              <a:rPr lang="de-DE" sz="2400" dirty="0">
                <a:latin typeface="Avenir Next" panose="020B0503020202020204" pitchFamily="34" charset="0"/>
              </a:rPr>
              <a:t>Bewegt euch im Raum und sprecht mit euren Mitschüler*innen, über die Herausforderungen, die ihr identifiziert habt.</a:t>
            </a:r>
          </a:p>
          <a:p>
            <a:r>
              <a:rPr lang="de-DE" sz="2400" dirty="0">
                <a:latin typeface="Avenir Next" panose="020B0503020202020204" pitchFamily="34" charset="0"/>
              </a:rPr>
              <a:t>Findet euch in Gruppen zusammen, die sich mit der gleichen Herausforderung auseinandersetzen wollen. Denkt daran, dass ihr den Rest des Tages mit der Herausforderung weiterarbeitet und Lösungen dazu finden sollt.</a:t>
            </a:r>
          </a:p>
        </p:txBody>
      </p:sp>
      <p:pic>
        <p:nvPicPr>
          <p:cNvPr id="8" name="Grafik 7">
            <a:extLst>
              <a:ext uri="{FF2B5EF4-FFF2-40B4-BE49-F238E27FC236}">
                <a16:creationId xmlns:a16="http://schemas.microsoft.com/office/drawing/2014/main" id="{2725B06F-63D8-C8F7-B18D-98262EDC3A1C}"/>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A4E42672-9F66-EA49-8E74-45E85FFE1C07}"/>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D223B35D-F647-B2C8-8E10-565E3A48D071}"/>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382504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A6DB-5567-BD45-8C06-DBB3BC20FECB}"/>
              </a:ext>
            </a:extLst>
          </p:cNvPr>
          <p:cNvSpPr>
            <a:spLocks noGrp="1"/>
          </p:cNvSpPr>
          <p:nvPr>
            <p:ph type="title"/>
          </p:nvPr>
        </p:nvSpPr>
        <p:spPr/>
        <p:txBody>
          <a:bodyPr/>
          <a:lstStyle/>
          <a:p>
            <a:r>
              <a:rPr lang="de-DE" b="1" dirty="0">
                <a:latin typeface="Avenir Next" panose="020B0503020202020204" pitchFamily="34" charset="0"/>
              </a:rPr>
              <a:t>EUROSOC#DIGITAL </a:t>
            </a:r>
          </a:p>
        </p:txBody>
      </p:sp>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p:txBody>
          <a:bodyPr>
            <a:normAutofit/>
          </a:bodyPr>
          <a:lstStyle/>
          <a:p>
            <a:r>
              <a:rPr lang="de-DE" sz="2400" dirty="0">
                <a:latin typeface="Avenir Next" panose="020B0503020202020204" pitchFamily="34" charset="0"/>
              </a:rPr>
              <a:t>Gemeinnützige Organisation und unabhängige Denkwerkstatt aus Berlin</a:t>
            </a:r>
          </a:p>
          <a:p>
            <a:r>
              <a:rPr lang="de-DE" sz="2400" dirty="0">
                <a:latin typeface="Avenir Next" panose="020B0503020202020204" pitchFamily="34" charset="0"/>
              </a:rPr>
              <a:t>Themen: Europäische Union, Demokratie und Beteiligung, Medienkompetenz </a:t>
            </a:r>
          </a:p>
          <a:p>
            <a:r>
              <a:rPr lang="de-DE" sz="2400" dirty="0">
                <a:latin typeface="Avenir Next" panose="020B0503020202020204" pitchFamily="34" charset="0"/>
              </a:rPr>
              <a:t>Durchführung von Projekttagen zur europapolitischen Bildung und Entwicklung von Lehrmaterialien</a:t>
            </a:r>
          </a:p>
          <a:p>
            <a:endParaRPr lang="de-DE" sz="2400" dirty="0"/>
          </a:p>
        </p:txBody>
      </p:sp>
      <p:pic>
        <p:nvPicPr>
          <p:cNvPr id="7" name="Grafik 6">
            <a:extLst>
              <a:ext uri="{FF2B5EF4-FFF2-40B4-BE49-F238E27FC236}">
                <a16:creationId xmlns:a16="http://schemas.microsoft.com/office/drawing/2014/main" id="{B99E15BA-3EDB-798D-5753-3431C7983247}"/>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801721C5-E80F-E244-B866-CA38CCFBF284}"/>
              </a:ext>
            </a:extLst>
          </p:cNvPr>
          <p:cNvPicPr>
            <a:picLocks noChangeAspect="1"/>
          </p:cNvPicPr>
          <p:nvPr/>
        </p:nvPicPr>
        <p:blipFill>
          <a:blip r:embed="rId4"/>
          <a:stretch>
            <a:fillRect/>
          </a:stretch>
        </p:blipFill>
        <p:spPr>
          <a:xfrm>
            <a:off x="3688080" y="3979025"/>
            <a:ext cx="3698352" cy="1862975"/>
          </a:xfrm>
          <a:prstGeom prst="rect">
            <a:avLst/>
          </a:prstGeom>
        </p:spPr>
      </p:pic>
      <p:pic>
        <p:nvPicPr>
          <p:cNvPr id="5" name="Grafik 4">
            <a:extLst>
              <a:ext uri="{FF2B5EF4-FFF2-40B4-BE49-F238E27FC236}">
                <a16:creationId xmlns:a16="http://schemas.microsoft.com/office/drawing/2014/main" id="{DA168FB0-248A-A1C0-B91D-CF6E6852C79A}"/>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44147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3DCA-8B78-588E-6511-0C9D312F9732}"/>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31F8F1FC-207D-C530-19DC-13ADB61558F0}"/>
              </a:ext>
            </a:extLst>
          </p:cNvPr>
          <p:cNvPicPr>
            <a:picLocks noChangeAspect="1"/>
          </p:cNvPicPr>
          <p:nvPr/>
        </p:nvPicPr>
        <p:blipFill>
          <a:blip r:embed="rId3"/>
          <a:srcRect/>
          <a:stretch/>
        </p:blipFill>
        <p:spPr>
          <a:xfrm>
            <a:off x="1371600" y="80219"/>
            <a:ext cx="9517164" cy="6746056"/>
          </a:xfrm>
          <a:prstGeom prst="rect">
            <a:avLst/>
          </a:prstGeom>
        </p:spPr>
      </p:pic>
      <p:sp>
        <p:nvSpPr>
          <p:cNvPr id="4" name="Titel 3">
            <a:extLst>
              <a:ext uri="{FF2B5EF4-FFF2-40B4-BE49-F238E27FC236}">
                <a16:creationId xmlns:a16="http://schemas.microsoft.com/office/drawing/2014/main" id="{6B19D57F-18F2-7CBA-5C26-C8FA47BA5C9C}"/>
              </a:ext>
            </a:extLst>
          </p:cNvPr>
          <p:cNvSpPr>
            <a:spLocks noGrp="1"/>
          </p:cNvSpPr>
          <p:nvPr>
            <p:ph type="title"/>
          </p:nvPr>
        </p:nvSpPr>
        <p:spPr/>
        <p:txBody>
          <a:bodyPr/>
          <a:lstStyle/>
          <a:p>
            <a:r>
              <a:rPr lang="de-DE" b="1" dirty="0">
                <a:latin typeface="Avenir Next" panose="020B0503020202020204" pitchFamily="34" charset="0"/>
              </a:rPr>
              <a:t>Open Space Workshop - Ablauf</a:t>
            </a:r>
          </a:p>
        </p:txBody>
      </p:sp>
      <p:sp>
        <p:nvSpPr>
          <p:cNvPr id="5" name="Inhaltsplatzhalter 4">
            <a:extLst>
              <a:ext uri="{FF2B5EF4-FFF2-40B4-BE49-F238E27FC236}">
                <a16:creationId xmlns:a16="http://schemas.microsoft.com/office/drawing/2014/main" id="{EE0B25AB-C362-53BA-E241-B3F7B6F906CE}"/>
              </a:ext>
            </a:extLst>
          </p:cNvPr>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13" name="Grafik 12">
            <a:extLst>
              <a:ext uri="{FF2B5EF4-FFF2-40B4-BE49-F238E27FC236}">
                <a16:creationId xmlns:a16="http://schemas.microsoft.com/office/drawing/2014/main" id="{FA3DE15D-3793-74D0-A3D3-FEACDA620E24}"/>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8C59DE5B-53B4-29EA-C1F1-7517186D8AC2}"/>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362B892B-E979-A227-B991-C32764A31A01}"/>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3484689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C5856-1E35-A992-2BB8-C4BD41670D03}"/>
              </a:ext>
            </a:extLst>
          </p:cNvPr>
          <p:cNvSpPr>
            <a:spLocks noGrp="1"/>
          </p:cNvSpPr>
          <p:nvPr>
            <p:ph type="title"/>
          </p:nvPr>
        </p:nvSpPr>
        <p:spPr>
          <a:xfrm>
            <a:off x="809625" y="8957"/>
            <a:ext cx="10515600" cy="1325563"/>
          </a:xfrm>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endParaRPr lang="de-DE" b="1" dirty="0">
              <a:latin typeface="Avenir Next" panose="020B0503020202020204" pitchFamily="34" charset="0"/>
            </a:endParaRPr>
          </a:p>
        </p:txBody>
      </p:sp>
      <p:pic>
        <p:nvPicPr>
          <p:cNvPr id="7" name="Grafik 6">
            <a:extLst>
              <a:ext uri="{FF2B5EF4-FFF2-40B4-BE49-F238E27FC236}">
                <a16:creationId xmlns:a16="http://schemas.microsoft.com/office/drawing/2014/main" id="{517D0F5D-5709-C349-B026-BFAE5C3AE761}"/>
              </a:ext>
            </a:extLst>
          </p:cNvPr>
          <p:cNvPicPr>
            <a:picLocks noChangeAspect="1"/>
          </p:cNvPicPr>
          <p:nvPr/>
        </p:nvPicPr>
        <p:blipFill>
          <a:blip r:embed="rId3"/>
          <a:stretch>
            <a:fillRect/>
          </a:stretch>
        </p:blipFill>
        <p:spPr>
          <a:xfrm>
            <a:off x="0" y="5472545"/>
            <a:ext cx="2750386" cy="1385455"/>
          </a:xfrm>
          <a:prstGeom prst="rect">
            <a:avLst/>
          </a:prstGeom>
        </p:spPr>
      </p:pic>
      <p:sp>
        <p:nvSpPr>
          <p:cNvPr id="5" name="Inhaltsplatzhalter 4">
            <a:extLst>
              <a:ext uri="{FF2B5EF4-FFF2-40B4-BE49-F238E27FC236}">
                <a16:creationId xmlns:a16="http://schemas.microsoft.com/office/drawing/2014/main" id="{0688B9C4-6288-B23C-FC6B-EBE4D969E69C}"/>
              </a:ext>
            </a:extLst>
          </p:cNvPr>
          <p:cNvSpPr>
            <a:spLocks noGrp="1"/>
          </p:cNvSpPr>
          <p:nvPr>
            <p:ph idx="1"/>
          </p:nvPr>
        </p:nvSpPr>
        <p:spPr/>
        <p:txBody>
          <a:bodyPr/>
          <a:lstStyle/>
          <a:p>
            <a:r>
              <a:rPr lang="de-DE" dirty="0">
                <a:latin typeface="Avenir Next" panose="020B0503020202020204" pitchFamily="34" charset="0"/>
              </a:rPr>
              <a:t>Bei dieser Übung kommen wir in den Gruppen zusammen, die sich mit dem gleichen Thema befassen wollen.</a:t>
            </a:r>
          </a:p>
          <a:p>
            <a:r>
              <a:rPr lang="de-DE" dirty="0">
                <a:latin typeface="Avenir Next" panose="020B0503020202020204" pitchFamily="34" charset="0"/>
              </a:rPr>
              <a:t>Im Laufe der Methode werdet ihr 7 Fragen gestellt bekommen, über die ihr in der Gruppe sprechen sollt. </a:t>
            </a:r>
          </a:p>
          <a:p>
            <a:r>
              <a:rPr lang="de-DE" dirty="0">
                <a:latin typeface="Avenir Next" panose="020B0503020202020204" pitchFamily="34" charset="0"/>
              </a:rPr>
              <a:t>Wichtig! Jede Person in eurer Gruppe soll die Chance bekommen ihre Perspektive zu äußern. Sammelt gemeinsam die Antworten und notiert sie auf eurem Flipchart. </a:t>
            </a:r>
          </a:p>
        </p:txBody>
      </p:sp>
      <p:pic>
        <p:nvPicPr>
          <p:cNvPr id="3" name="Grafik 2">
            <a:extLst>
              <a:ext uri="{FF2B5EF4-FFF2-40B4-BE49-F238E27FC236}">
                <a16:creationId xmlns:a16="http://schemas.microsoft.com/office/drawing/2014/main" id="{56D726AD-89FC-29E0-2A50-B9E93479914F}"/>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4" name="Grafik 3">
            <a:extLst>
              <a:ext uri="{FF2B5EF4-FFF2-40B4-BE49-F238E27FC236}">
                <a16:creationId xmlns:a16="http://schemas.microsoft.com/office/drawing/2014/main" id="{2D185042-FC72-6BA5-32C8-BE0C5330905A}"/>
              </a:ext>
            </a:extLst>
          </p:cNvPr>
          <p:cNvPicPr>
            <a:picLocks noChangeAspect="1"/>
          </p:cNvPicPr>
          <p:nvPr/>
        </p:nvPicPr>
        <p:blipFill>
          <a:blip r:embed="rId3"/>
          <a:stretch>
            <a:fillRect/>
          </a:stretch>
        </p:blipFill>
        <p:spPr>
          <a:xfrm>
            <a:off x="0" y="5472545"/>
            <a:ext cx="2750386" cy="1385455"/>
          </a:xfrm>
          <a:prstGeom prst="rect">
            <a:avLst/>
          </a:prstGeom>
        </p:spPr>
      </p:pic>
      <p:pic>
        <p:nvPicPr>
          <p:cNvPr id="8" name="Grafik 7">
            <a:extLst>
              <a:ext uri="{FF2B5EF4-FFF2-40B4-BE49-F238E27FC236}">
                <a16:creationId xmlns:a16="http://schemas.microsoft.com/office/drawing/2014/main" id="{899FBC38-5A20-4F18-10B2-11F7C39B43A4}"/>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576042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7182D-09F7-19A4-CFB2-28055098BB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0B4A8A-A557-67B3-B154-749E8C405363}"/>
              </a:ext>
            </a:extLst>
          </p:cNvPr>
          <p:cNvSpPr>
            <a:spLocks noGrp="1"/>
          </p:cNvSpPr>
          <p:nvPr>
            <p:ph type="title"/>
          </p:nvPr>
        </p:nvSpPr>
        <p:spPr>
          <a:xfrm>
            <a:off x="646867" y="346415"/>
            <a:ext cx="10515600" cy="1325563"/>
          </a:xfrm>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a:t>
            </a:r>
            <a:br>
              <a:rPr lang="de-DE" b="1" dirty="0">
                <a:latin typeface="Avenir Next" panose="020B0503020202020204" pitchFamily="34" charset="0"/>
              </a:rPr>
            </a:br>
            <a:r>
              <a:rPr lang="de-DE" b="1" dirty="0">
                <a:latin typeface="Avenir Next" panose="020B0503020202020204" pitchFamily="34" charset="0"/>
              </a:rPr>
              <a:t>- Regeln</a:t>
            </a:r>
          </a:p>
        </p:txBody>
      </p:sp>
      <p:sp>
        <p:nvSpPr>
          <p:cNvPr id="5" name="Inhaltsplatzhalter 4">
            <a:extLst>
              <a:ext uri="{FF2B5EF4-FFF2-40B4-BE49-F238E27FC236}">
                <a16:creationId xmlns:a16="http://schemas.microsoft.com/office/drawing/2014/main" id="{DDE9A1BF-1CC6-6ABD-950B-60E3A035A04B}"/>
              </a:ext>
            </a:extLst>
          </p:cNvPr>
          <p:cNvSpPr>
            <a:spLocks noGrp="1"/>
          </p:cNvSpPr>
          <p:nvPr>
            <p:ph idx="1"/>
          </p:nvPr>
        </p:nvSpPr>
        <p:spPr/>
        <p:txBody>
          <a:bodyPr/>
          <a:lstStyle/>
          <a:p>
            <a:r>
              <a:rPr lang="de-DE" dirty="0">
                <a:latin typeface="Avenir Next" panose="020B0503020202020204" pitchFamily="34" charset="0"/>
              </a:rPr>
              <a:t>Notiert eure Erkenntnisse und Ideen möglichst präzise auf eurem Flipchart. </a:t>
            </a:r>
          </a:p>
          <a:p>
            <a:r>
              <a:rPr lang="de-DE" dirty="0">
                <a:latin typeface="Avenir Next" panose="020B0503020202020204" pitchFamily="34" charset="0"/>
              </a:rPr>
              <a:t>Seid konstruktiv und lasst euch gegenseitig ausreden! </a:t>
            </a:r>
          </a:p>
        </p:txBody>
      </p:sp>
      <p:pic>
        <p:nvPicPr>
          <p:cNvPr id="8" name="Grafik 7">
            <a:extLst>
              <a:ext uri="{FF2B5EF4-FFF2-40B4-BE49-F238E27FC236}">
                <a16:creationId xmlns:a16="http://schemas.microsoft.com/office/drawing/2014/main" id="{7386A6B2-690D-4743-8444-BD5C9A676EA4}"/>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ED0CA46A-29EB-9D4B-2C4E-ECF4889F1BC0}"/>
              </a:ext>
            </a:extLst>
          </p:cNvPr>
          <p:cNvPicPr>
            <a:picLocks noChangeAspect="1"/>
          </p:cNvPicPr>
          <p:nvPr/>
        </p:nvPicPr>
        <p:blipFill>
          <a:blip r:embed="rId4"/>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D27A1F4B-C19F-686E-7A37-B98A02B6EF98}"/>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820158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9CE3-65C2-22C4-E932-FCC7874DA4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39FB9C-08FD-096A-7866-1923F795740B}"/>
              </a:ext>
            </a:extLst>
          </p:cNvPr>
          <p:cNvSpPr>
            <a:spLocks noGrp="1"/>
          </p:cNvSpPr>
          <p:nvPr>
            <p:ph type="ctrTitle"/>
          </p:nvPr>
        </p:nvSpPr>
        <p:spPr/>
        <p:txBody>
          <a:bodyPr/>
          <a:lstStyle/>
          <a:p>
            <a:r>
              <a:rPr lang="de-DE" b="1" dirty="0">
                <a:latin typeface="Avenir Next" panose="020B0503020202020204" pitchFamily="34" charset="0"/>
              </a:rPr>
              <a:t>Woran erkennt ihr, dass Problem X vorliegt?</a:t>
            </a:r>
          </a:p>
        </p:txBody>
      </p:sp>
      <p:sp>
        <p:nvSpPr>
          <p:cNvPr id="3" name="Untertitel 2">
            <a:extLst>
              <a:ext uri="{FF2B5EF4-FFF2-40B4-BE49-F238E27FC236}">
                <a16:creationId xmlns:a16="http://schemas.microsoft.com/office/drawing/2014/main" id="{8ACB762B-49A7-AEC9-E60D-919170C70D7E}"/>
              </a:ext>
            </a:extLst>
          </p:cNvPr>
          <p:cNvSpPr>
            <a:spLocks noGrp="1"/>
          </p:cNvSpPr>
          <p:nvPr>
            <p:ph type="subTitle" idx="1"/>
          </p:nvPr>
        </p:nvSpPr>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1</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5A6C2AE5-E302-0FFE-B14B-179D638AA718}"/>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7A896416-FB25-083F-0B41-5DF55009A713}"/>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DF180276-C2B2-65ED-3689-9DC6A89DFD20}"/>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66953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A89D-9A60-84B4-4F81-B3FB11AD38D2}"/>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844BA66B-8E61-DD38-37CD-B4937192B5E4}"/>
              </a:ext>
            </a:extLst>
          </p:cNvPr>
          <p:cNvSpPr>
            <a:spLocks noGrp="1"/>
          </p:cNvSpPr>
          <p:nvPr>
            <p:ph type="subTitle" idx="1"/>
          </p:nvPr>
        </p:nvSpPr>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2</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454F313C-5476-98C8-F825-79EC414010EA}"/>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3695468A-228B-35A5-BD55-9154418B1B84}"/>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B219C50F-94BF-7412-7B1B-25DC1FCFBF23}"/>
              </a:ext>
            </a:extLst>
          </p:cNvPr>
          <p:cNvPicPr>
            <a:picLocks noChangeAspect="1"/>
          </p:cNvPicPr>
          <p:nvPr/>
        </p:nvPicPr>
        <p:blipFill>
          <a:blip r:embed="rId5"/>
          <a:srcRect/>
          <a:stretch/>
        </p:blipFill>
        <p:spPr>
          <a:xfrm>
            <a:off x="10307040" y="0"/>
            <a:ext cx="1601260" cy="1601260"/>
          </a:xfrm>
          <a:prstGeom prst="rect">
            <a:avLst/>
          </a:prstGeom>
        </p:spPr>
      </p:pic>
      <p:sp>
        <p:nvSpPr>
          <p:cNvPr id="2" name="Titel 1">
            <a:extLst>
              <a:ext uri="{FF2B5EF4-FFF2-40B4-BE49-F238E27FC236}">
                <a16:creationId xmlns:a16="http://schemas.microsoft.com/office/drawing/2014/main" id="{BDABED18-1287-CFD9-E289-84598DD1E3B1}"/>
              </a:ext>
            </a:extLst>
          </p:cNvPr>
          <p:cNvSpPr>
            <a:spLocks noGrp="1"/>
          </p:cNvSpPr>
          <p:nvPr>
            <p:ph type="ctrTitle"/>
          </p:nvPr>
        </p:nvSpPr>
        <p:spPr/>
        <p:txBody>
          <a:bodyPr>
            <a:normAutofit fontScale="90000"/>
          </a:bodyPr>
          <a:lstStyle/>
          <a:p>
            <a:r>
              <a:rPr lang="de-DE" b="1" dirty="0">
                <a:latin typeface="Avenir Next" panose="020B0503020202020204" pitchFamily="34" charset="0"/>
              </a:rPr>
              <a:t>Wie könnt ihr wirksam zur Lösung von Problem X beitragen? </a:t>
            </a:r>
          </a:p>
        </p:txBody>
      </p:sp>
    </p:spTree>
    <p:extLst>
      <p:ext uri="{BB962C8B-B14F-4D97-AF65-F5344CB8AC3E}">
        <p14:creationId xmlns:p14="http://schemas.microsoft.com/office/powerpoint/2010/main" val="209969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54FE-7AFA-066E-214C-1156ED409F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728C41-9467-8157-770F-BC55EBF3891E}"/>
              </a:ext>
            </a:extLst>
          </p:cNvPr>
          <p:cNvSpPr>
            <a:spLocks noGrp="1"/>
          </p:cNvSpPr>
          <p:nvPr>
            <p:ph type="ctrTitle"/>
          </p:nvPr>
        </p:nvSpPr>
        <p:spPr>
          <a:xfrm>
            <a:off x="1262742" y="1407902"/>
            <a:ext cx="9144000" cy="2387600"/>
          </a:xfrm>
        </p:spPr>
        <p:txBody>
          <a:bodyPr>
            <a:normAutofit fontScale="90000"/>
          </a:bodyPr>
          <a:lstStyle/>
          <a:p>
            <a:r>
              <a:rPr lang="de-DE" b="1" dirty="0">
                <a:latin typeface="Avenir Next" panose="020B0503020202020204" pitchFamily="34" charset="0"/>
              </a:rPr>
              <a:t>Was hält euch davon ab, diese Maßnahmen regelmäßig umzusetzen?</a:t>
            </a:r>
          </a:p>
        </p:txBody>
      </p:sp>
      <p:sp>
        <p:nvSpPr>
          <p:cNvPr id="3" name="Untertitel 2">
            <a:extLst>
              <a:ext uri="{FF2B5EF4-FFF2-40B4-BE49-F238E27FC236}">
                <a16:creationId xmlns:a16="http://schemas.microsoft.com/office/drawing/2014/main" id="{F00E7D1C-B21F-BABA-08C0-42B3BE75AD82}"/>
              </a:ext>
            </a:extLst>
          </p:cNvPr>
          <p:cNvSpPr>
            <a:spLocks noGrp="1"/>
          </p:cNvSpPr>
          <p:nvPr>
            <p:ph type="subTitle" idx="1"/>
          </p:nvPr>
        </p:nvSpPr>
        <p:spPr>
          <a:xfrm>
            <a:off x="1262742" y="3887577"/>
            <a:ext cx="9144000" cy="1655762"/>
          </a:xfrm>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3</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BBA802C4-B39B-8582-F293-38A227E39034}"/>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D140160C-A810-CDD6-7BEC-4F4AC11FB607}"/>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B09627EC-1C99-3878-E054-53DEDA91CFD9}"/>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410107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C2C3-3CCD-8A0D-9C45-6C5234AD0E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8E78C3-6269-41B9-FD49-A7589D441A41}"/>
              </a:ext>
            </a:extLst>
          </p:cNvPr>
          <p:cNvSpPr>
            <a:spLocks noGrp="1"/>
          </p:cNvSpPr>
          <p:nvPr>
            <p:ph type="ctrTitle"/>
          </p:nvPr>
        </p:nvSpPr>
        <p:spPr>
          <a:xfrm>
            <a:off x="1404258" y="1696337"/>
            <a:ext cx="9144000" cy="2387600"/>
          </a:xfrm>
        </p:spPr>
        <p:txBody>
          <a:bodyPr>
            <a:noAutofit/>
          </a:bodyPr>
          <a:lstStyle/>
          <a:p>
            <a:r>
              <a:rPr lang="de-DE" sz="3600" b="1" dirty="0">
                <a:latin typeface="Avenir Next" panose="020B0503020202020204" pitchFamily="34" charset="0"/>
              </a:rPr>
              <a:t>Kennt ihr jemanden, dem es gelingt, Problem X häufig zu lösen und Hindernisse zu überwinden? Welche Verhaltensweisen oder Praktiken haben ihren Erfolg möglich gemacht?</a:t>
            </a:r>
          </a:p>
        </p:txBody>
      </p:sp>
      <p:sp>
        <p:nvSpPr>
          <p:cNvPr id="3" name="Untertitel 2">
            <a:extLst>
              <a:ext uri="{FF2B5EF4-FFF2-40B4-BE49-F238E27FC236}">
                <a16:creationId xmlns:a16="http://schemas.microsoft.com/office/drawing/2014/main" id="{644CD693-9F4E-045B-73D7-3968F31D1ADE}"/>
              </a:ext>
            </a:extLst>
          </p:cNvPr>
          <p:cNvSpPr>
            <a:spLocks noGrp="1"/>
          </p:cNvSpPr>
          <p:nvPr>
            <p:ph type="subTitle" idx="1"/>
          </p:nvPr>
        </p:nvSpPr>
        <p:spPr>
          <a:xfrm>
            <a:off x="1404258" y="4176012"/>
            <a:ext cx="9144000" cy="1655762"/>
          </a:xfrm>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4</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BE4360E8-0C84-A112-ECCA-38BB0F29CE64}"/>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61521AD9-B48A-CA79-AD26-73B09548E56B}"/>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EE1230B0-AE7C-9C6A-AFF3-162654415313}"/>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927415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11CC-9E61-DE48-B6AB-03AD0E5E99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BC22FF-AA8D-1F9C-1695-757991784790}"/>
              </a:ext>
            </a:extLst>
          </p:cNvPr>
          <p:cNvSpPr>
            <a:spLocks noGrp="1"/>
          </p:cNvSpPr>
          <p:nvPr>
            <p:ph type="ctrTitle"/>
          </p:nvPr>
        </p:nvSpPr>
        <p:spPr>
          <a:xfrm>
            <a:off x="1371600" y="1407902"/>
            <a:ext cx="9144000" cy="2387600"/>
          </a:xfrm>
        </p:spPr>
        <p:txBody>
          <a:bodyPr>
            <a:normAutofit/>
          </a:bodyPr>
          <a:lstStyle/>
          <a:p>
            <a:r>
              <a:rPr lang="de-DE" b="1" dirty="0">
                <a:latin typeface="Avenir Next" panose="020B0503020202020204" pitchFamily="34" charset="0"/>
              </a:rPr>
              <a:t>Habt ihr irgendwelche Ideen?</a:t>
            </a:r>
          </a:p>
        </p:txBody>
      </p:sp>
      <p:sp>
        <p:nvSpPr>
          <p:cNvPr id="3" name="Untertitel 2">
            <a:extLst>
              <a:ext uri="{FF2B5EF4-FFF2-40B4-BE49-F238E27FC236}">
                <a16:creationId xmlns:a16="http://schemas.microsoft.com/office/drawing/2014/main" id="{A434B1AA-B824-23BE-A3BD-3E754D413CE8}"/>
              </a:ext>
            </a:extLst>
          </p:cNvPr>
          <p:cNvSpPr>
            <a:spLocks noGrp="1"/>
          </p:cNvSpPr>
          <p:nvPr>
            <p:ph type="subTitle" idx="1"/>
          </p:nvPr>
        </p:nvSpPr>
        <p:spPr>
          <a:xfrm>
            <a:off x="1371600" y="3887577"/>
            <a:ext cx="9144000" cy="1655762"/>
          </a:xfrm>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5</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446E9104-1F47-DD7C-6285-81A4FB78D9C3}"/>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2A32B8D2-6782-AB44-A627-BCB53D6C3A9B}"/>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EC0CC168-0EDD-145C-E55A-6A7AF7BD07CA}"/>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4019902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2288-E8D5-EAA4-65AF-4D33FFB223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E8097D-DC3E-A68B-D470-E56C3D4F42F4}"/>
              </a:ext>
            </a:extLst>
          </p:cNvPr>
          <p:cNvSpPr>
            <a:spLocks noGrp="1"/>
          </p:cNvSpPr>
          <p:nvPr>
            <p:ph type="title"/>
          </p:nvPr>
        </p:nvSpPr>
        <p:spPr/>
        <p:txBody>
          <a:bodyPr/>
          <a:lstStyle/>
          <a:p>
            <a:r>
              <a:rPr lang="de-DE" b="1" dirty="0">
                <a:latin typeface="Avenir Next" panose="020B0503020202020204" pitchFamily="34" charset="0"/>
              </a:rPr>
              <a:t>Pause</a:t>
            </a:r>
          </a:p>
        </p:txBody>
      </p:sp>
      <p:sp>
        <p:nvSpPr>
          <p:cNvPr id="3" name="Inhaltsplatzhalter 2">
            <a:extLst>
              <a:ext uri="{FF2B5EF4-FFF2-40B4-BE49-F238E27FC236}">
                <a16:creationId xmlns:a16="http://schemas.microsoft.com/office/drawing/2014/main" id="{78160C49-C1B3-C723-1855-4420E9125D34}"/>
              </a:ext>
            </a:extLst>
          </p:cNvPr>
          <p:cNvSpPr>
            <a:spLocks noGrp="1"/>
          </p:cNvSpPr>
          <p:nvPr>
            <p:ph idx="1"/>
          </p:nvPr>
        </p:nvSpPr>
        <p:spPr/>
        <p:txBody>
          <a:bodyPr/>
          <a:lstStyle/>
          <a:p>
            <a:endParaRPr lang="de-DE" dirty="0"/>
          </a:p>
          <a:p>
            <a:endParaRPr lang="de-DE" dirty="0"/>
          </a:p>
          <a:p>
            <a:pPr marL="0" indent="0">
              <a:buNone/>
            </a:pPr>
            <a:r>
              <a:rPr lang="de-DE" dirty="0"/>
              <a:t>			</a:t>
            </a:r>
          </a:p>
        </p:txBody>
      </p:sp>
      <p:pic>
        <p:nvPicPr>
          <p:cNvPr id="8" name="Inhaltsplatzhalter 7" descr="Obstschüssel">
            <a:extLst>
              <a:ext uri="{FF2B5EF4-FFF2-40B4-BE49-F238E27FC236}">
                <a16:creationId xmlns:a16="http://schemas.microsoft.com/office/drawing/2014/main" id="{F18FF6B8-F0C0-1E40-6429-0E29013265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31546" y="1933553"/>
            <a:ext cx="2777364" cy="2777364"/>
          </a:xfrm>
          <a:prstGeom prst="rect">
            <a:avLst/>
          </a:prstGeom>
        </p:spPr>
      </p:pic>
      <p:pic>
        <p:nvPicPr>
          <p:cNvPr id="9" name="Grafik 8" descr="Kaffee">
            <a:extLst>
              <a:ext uri="{FF2B5EF4-FFF2-40B4-BE49-F238E27FC236}">
                <a16:creationId xmlns:a16="http://schemas.microsoft.com/office/drawing/2014/main" id="{24221F13-15E2-6682-BBEA-7724C36F9C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8321" y="1588272"/>
            <a:ext cx="3312017" cy="3312017"/>
          </a:xfrm>
          <a:prstGeom prst="rect">
            <a:avLst/>
          </a:prstGeom>
        </p:spPr>
      </p:pic>
      <p:pic>
        <p:nvPicPr>
          <p:cNvPr id="10" name="Grafik 11">
            <a:extLst>
              <a:ext uri="{FF2B5EF4-FFF2-40B4-BE49-F238E27FC236}">
                <a16:creationId xmlns:a16="http://schemas.microsoft.com/office/drawing/2014/main" id="{3CC9021A-10DB-F75D-D3BF-74B6FD923B6D}"/>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11" name="Grafik 10">
            <a:extLst>
              <a:ext uri="{FF2B5EF4-FFF2-40B4-BE49-F238E27FC236}">
                <a16:creationId xmlns:a16="http://schemas.microsoft.com/office/drawing/2014/main" id="{FCCA5112-35CE-0120-AB4C-72E79F8D0FD7}"/>
              </a:ext>
            </a:extLst>
          </p:cNvPr>
          <p:cNvPicPr>
            <a:picLocks noChangeAspect="1"/>
          </p:cNvPicPr>
          <p:nvPr/>
        </p:nvPicPr>
        <p:blipFill>
          <a:blip r:embed="rId5"/>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CD0131BB-5F5E-AD73-6F7B-AEDC8B0ED64C}"/>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3049165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D6B6-BCE5-64F5-93B1-42BD01B81B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9FD88E-424B-74E9-A4DA-5118183BBDD3}"/>
              </a:ext>
            </a:extLst>
          </p:cNvPr>
          <p:cNvSpPr>
            <a:spLocks noGrp="1"/>
          </p:cNvSpPr>
          <p:nvPr>
            <p:ph type="ctrTitle"/>
          </p:nvPr>
        </p:nvSpPr>
        <p:spPr/>
        <p:txBody>
          <a:bodyPr>
            <a:normAutofit fontScale="90000"/>
          </a:bodyPr>
          <a:lstStyle/>
          <a:p>
            <a:r>
              <a:rPr lang="de-DE" b="1" dirty="0">
                <a:latin typeface="Avenir Next" panose="020B0503020202020204" pitchFamily="34" charset="0"/>
              </a:rPr>
              <a:t>Was muss getan werden, damit es gelingt?</a:t>
            </a:r>
          </a:p>
        </p:txBody>
      </p:sp>
      <p:sp>
        <p:nvSpPr>
          <p:cNvPr id="3" name="Untertitel 2">
            <a:extLst>
              <a:ext uri="{FF2B5EF4-FFF2-40B4-BE49-F238E27FC236}">
                <a16:creationId xmlns:a16="http://schemas.microsoft.com/office/drawing/2014/main" id="{15EA1067-4A9B-0835-57BC-6117F1392145}"/>
              </a:ext>
            </a:extLst>
          </p:cNvPr>
          <p:cNvSpPr>
            <a:spLocks noGrp="1"/>
          </p:cNvSpPr>
          <p:nvPr>
            <p:ph type="subTitle" idx="1"/>
          </p:nvPr>
        </p:nvSpPr>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6</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620A636C-6E15-D7B1-5839-6EBE4BC66B9A}"/>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1A83B730-5475-0781-4462-98D182BFD8E7}"/>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D0EAEA32-0BE0-1E4D-93A8-D19F776E0FB3}"/>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68643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777879" y="1964415"/>
            <a:ext cx="9601200" cy="3581400"/>
          </a:xfrm>
        </p:spPr>
        <p:txBody>
          <a:bodyPr>
            <a:normAutofit/>
          </a:bodyPr>
          <a:lstStyle/>
          <a:p>
            <a:r>
              <a:rPr lang="de-DE" sz="2800" dirty="0">
                <a:solidFill>
                  <a:schemeClr val="tx1"/>
                </a:solidFill>
                <a:latin typeface="Avenir Next" panose="020B0503020202020204" pitchFamily="34" charset="0"/>
              </a:rPr>
              <a:t>Umfasst alle EU-Programme für allgemeine und berufliche Bildung, Jugend und Sport </a:t>
            </a:r>
            <a:br>
              <a:rPr lang="de-DE" sz="2800" dirty="0">
                <a:solidFill>
                  <a:schemeClr val="tx1"/>
                </a:solidFill>
                <a:latin typeface="Avenir Next" panose="020B0503020202020204" pitchFamily="34" charset="0"/>
              </a:rPr>
            </a:br>
            <a:endParaRPr lang="de-DE" sz="2800" dirty="0">
              <a:solidFill>
                <a:schemeClr val="tx1"/>
              </a:solidFill>
              <a:latin typeface="Avenir Next" panose="020B0503020202020204" pitchFamily="34" charset="0"/>
            </a:endParaRPr>
          </a:p>
          <a:p>
            <a:r>
              <a:rPr lang="de-DE" sz="2800" dirty="0">
                <a:solidFill>
                  <a:schemeClr val="tx1"/>
                </a:solidFill>
                <a:latin typeface="Avenir Next" panose="020B0503020202020204" pitchFamily="34" charset="0"/>
              </a:rPr>
              <a:t>Förderung von Austausch und Praktika für u.a. Auszubildende</a:t>
            </a:r>
            <a:br>
              <a:rPr lang="de-DE" sz="2800" dirty="0">
                <a:solidFill>
                  <a:schemeClr val="tx1"/>
                </a:solidFill>
                <a:latin typeface="Avenir Next" panose="020B0503020202020204" pitchFamily="34" charset="0"/>
              </a:rPr>
            </a:br>
            <a:endParaRPr lang="de-DE" sz="2800" dirty="0">
              <a:solidFill>
                <a:schemeClr val="tx1"/>
              </a:solidFill>
              <a:latin typeface="Avenir Next" panose="020B0503020202020204" pitchFamily="34" charset="0"/>
            </a:endParaRPr>
          </a:p>
          <a:p>
            <a:r>
              <a:rPr lang="de-DE" sz="2800" dirty="0">
                <a:solidFill>
                  <a:schemeClr val="tx1"/>
                </a:solidFill>
                <a:latin typeface="Avenir Next" panose="020B0503020202020204" pitchFamily="34" charset="0"/>
              </a:rPr>
              <a:t>Europäisches Solidaritätskorps</a:t>
            </a:r>
          </a:p>
          <a:p>
            <a:endParaRPr lang="de-DE" sz="4000" dirty="0">
              <a:solidFill>
                <a:srgbClr val="FFC000"/>
              </a:solidFill>
              <a:latin typeface="Avenir Next" panose="020B0503020202020204" pitchFamily="34" charset="0"/>
            </a:endParaRPr>
          </a:p>
          <a:p>
            <a:endParaRPr lang="de-DE" sz="2800" dirty="0">
              <a:solidFill>
                <a:srgbClr val="FFC000"/>
              </a:solidFill>
              <a:latin typeface="Avenir Next" panose="020B0503020202020204" pitchFamily="34" charset="0"/>
            </a:endParaRPr>
          </a:p>
          <a:p>
            <a:endParaRPr lang="de-DE" sz="2800" dirty="0">
              <a:solidFill>
                <a:srgbClr val="FFC000"/>
              </a:solidFill>
              <a:latin typeface="Avenir Next" panose="020B0503020202020204" pitchFamily="34" charset="0"/>
            </a:endParaRPr>
          </a:p>
        </p:txBody>
      </p:sp>
      <p:sp>
        <p:nvSpPr>
          <p:cNvPr id="7" name="Titel 1">
            <a:extLst>
              <a:ext uri="{FF2B5EF4-FFF2-40B4-BE49-F238E27FC236}">
                <a16:creationId xmlns:a16="http://schemas.microsoft.com/office/drawing/2014/main" id="{6A0B0922-4F74-B04E-B1E4-2FD15A647493}"/>
              </a:ext>
            </a:extLst>
          </p:cNvPr>
          <p:cNvSpPr txBox="1">
            <a:spLocks/>
          </p:cNvSpPr>
          <p:nvPr/>
        </p:nvSpPr>
        <p:spPr>
          <a:xfrm>
            <a:off x="777879" y="47851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b="1" dirty="0">
                <a:solidFill>
                  <a:schemeClr val="tx1"/>
                </a:solidFill>
                <a:latin typeface="Avenir Next" panose="020B0503020202020204" pitchFamily="34" charset="0"/>
              </a:rPr>
              <a:t>Erasmus + - Was ist das?</a:t>
            </a:r>
          </a:p>
        </p:txBody>
      </p:sp>
      <p:pic>
        <p:nvPicPr>
          <p:cNvPr id="8" name="Grafik 7" descr="Ein Bild, das Text enthält.&#10;&#10;Automatisch generierte Beschreibung">
            <a:extLst>
              <a:ext uri="{FF2B5EF4-FFF2-40B4-BE49-F238E27FC236}">
                <a16:creationId xmlns:a16="http://schemas.microsoft.com/office/drawing/2014/main" id="{4315FC62-4A9D-700A-6B80-45C9FC4E47C1}"/>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7D99F4D-522B-7AC9-CFCE-EB23C71AA846}"/>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B1371200-373A-EBCA-8BE0-4A0C26BC5EA0}"/>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212934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C3297-A41F-7E18-8996-FB330E4236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7D802A-6D09-D5BF-8F18-4E0911DB1F70}"/>
              </a:ext>
            </a:extLst>
          </p:cNvPr>
          <p:cNvSpPr>
            <a:spLocks noGrp="1"/>
          </p:cNvSpPr>
          <p:nvPr>
            <p:ph type="ctrTitle"/>
          </p:nvPr>
        </p:nvSpPr>
        <p:spPr/>
        <p:txBody>
          <a:bodyPr>
            <a:normAutofit/>
          </a:bodyPr>
          <a:lstStyle/>
          <a:p>
            <a:r>
              <a:rPr lang="de-DE" b="1" dirty="0">
                <a:latin typeface="Avenir Next" panose="020B0503020202020204" pitchFamily="34" charset="0"/>
              </a:rPr>
              <a:t>Wer muss noch einbezogen werden?</a:t>
            </a:r>
          </a:p>
        </p:txBody>
      </p:sp>
      <p:sp>
        <p:nvSpPr>
          <p:cNvPr id="3" name="Untertitel 2">
            <a:extLst>
              <a:ext uri="{FF2B5EF4-FFF2-40B4-BE49-F238E27FC236}">
                <a16:creationId xmlns:a16="http://schemas.microsoft.com/office/drawing/2014/main" id="{A2FDFCA5-A3EB-E01F-0566-9649F5B6BC31}"/>
              </a:ext>
            </a:extLst>
          </p:cNvPr>
          <p:cNvSpPr>
            <a:spLocks noGrp="1"/>
          </p:cNvSpPr>
          <p:nvPr>
            <p:ph type="subTitle" idx="1"/>
          </p:nvPr>
        </p:nvSpPr>
        <p:spPr/>
        <p:txBody>
          <a:bodyPr/>
          <a:lstStyle/>
          <a:p>
            <a:r>
              <a:rPr lang="de-DE" b="1" dirty="0">
                <a:latin typeface="Avenir Next" panose="020B0503020202020204" pitchFamily="34" charset="0"/>
              </a:rPr>
              <a:t>Discovery &amp; Action </a:t>
            </a:r>
            <a:r>
              <a:rPr lang="de-DE" b="1" dirty="0" err="1">
                <a:latin typeface="Avenir Next" panose="020B0503020202020204" pitchFamily="34" charset="0"/>
              </a:rPr>
              <a:t>Dialogue</a:t>
            </a:r>
            <a:r>
              <a:rPr lang="de-DE" b="1" dirty="0">
                <a:latin typeface="Avenir Next" panose="020B0503020202020204" pitchFamily="34" charset="0"/>
              </a:rPr>
              <a:t> – Frage 7</a:t>
            </a:r>
            <a:endParaRPr lang="de-DE" dirty="0">
              <a:latin typeface="Avenir Next" panose="020B0503020202020204" pitchFamily="34" charset="0"/>
            </a:endParaRPr>
          </a:p>
        </p:txBody>
      </p:sp>
      <p:pic>
        <p:nvPicPr>
          <p:cNvPr id="7" name="Grafik 6">
            <a:extLst>
              <a:ext uri="{FF2B5EF4-FFF2-40B4-BE49-F238E27FC236}">
                <a16:creationId xmlns:a16="http://schemas.microsoft.com/office/drawing/2014/main" id="{42E22CD7-E2BB-57D4-1186-C17826C3069F}"/>
              </a:ext>
            </a:extLst>
          </p:cNvPr>
          <p:cNvPicPr>
            <a:picLocks noChangeAspect="1"/>
          </p:cNvPicPr>
          <p:nvPr/>
        </p:nvPicPr>
        <p:blipFill>
          <a:blip r:embed="rId3"/>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C0875520-DCC4-EBDE-0362-CCF01A832995}"/>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5" name="Grafik 4">
            <a:extLst>
              <a:ext uri="{FF2B5EF4-FFF2-40B4-BE49-F238E27FC236}">
                <a16:creationId xmlns:a16="http://schemas.microsoft.com/office/drawing/2014/main" id="{AAA1E038-6C7D-83E3-7E6D-D8E6FF4504FF}"/>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84061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A757A-A3E1-CD42-B855-641A83D173CE}"/>
              </a:ext>
            </a:extLst>
          </p:cNvPr>
          <p:cNvSpPr>
            <a:spLocks noGrp="1"/>
          </p:cNvSpPr>
          <p:nvPr>
            <p:ph type="title"/>
          </p:nvPr>
        </p:nvSpPr>
        <p:spPr>
          <a:xfrm>
            <a:off x="411735" y="-1134679"/>
            <a:ext cx="10767893" cy="3207046"/>
          </a:xfrm>
        </p:spPr>
        <p:txBody>
          <a:bodyPr/>
          <a:lstStyle/>
          <a:p>
            <a:r>
              <a:rPr lang="de-DE" b="1" dirty="0">
                <a:latin typeface="Avenir Next" panose="020B0503020202020204" pitchFamily="34" charset="0"/>
              </a:rPr>
              <a:t>Vorbereitung einer Präsentation</a:t>
            </a:r>
          </a:p>
        </p:txBody>
      </p:sp>
      <p:sp>
        <p:nvSpPr>
          <p:cNvPr id="3" name="Textplatzhalter 2">
            <a:extLst>
              <a:ext uri="{FF2B5EF4-FFF2-40B4-BE49-F238E27FC236}">
                <a16:creationId xmlns:a16="http://schemas.microsoft.com/office/drawing/2014/main" id="{D0D7731A-A5F1-3C41-B92E-9EB22FDD28A2}"/>
              </a:ext>
            </a:extLst>
          </p:cNvPr>
          <p:cNvSpPr>
            <a:spLocks noGrp="1"/>
          </p:cNvSpPr>
          <p:nvPr>
            <p:ph type="body" idx="1"/>
          </p:nvPr>
        </p:nvSpPr>
        <p:spPr>
          <a:xfrm>
            <a:off x="924318" y="2228399"/>
            <a:ext cx="10515600" cy="3207046"/>
          </a:xfrm>
        </p:spPr>
        <p:txBody>
          <a:bodyPr>
            <a:normAutofit fontScale="92500" lnSpcReduction="20000"/>
          </a:bodyPr>
          <a:lstStyle/>
          <a:p>
            <a:r>
              <a:rPr lang="de-DE" sz="2800" dirty="0">
                <a:solidFill>
                  <a:schemeClr val="tx1"/>
                </a:solidFill>
                <a:latin typeface="Avenir Next" panose="020B0503020202020204" pitchFamily="34" charset="0"/>
              </a:rPr>
              <a:t>Bereitet eine Präsentation vor! </a:t>
            </a:r>
          </a:p>
          <a:p>
            <a:endParaRPr lang="de-DE" sz="2800" dirty="0">
              <a:solidFill>
                <a:schemeClr val="tx1"/>
              </a:solidFill>
              <a:latin typeface="Avenir Next" panose="020B0503020202020204" pitchFamily="34" charset="0"/>
            </a:endParaRPr>
          </a:p>
          <a:p>
            <a:r>
              <a:rPr lang="de-DE" sz="2800" dirty="0">
                <a:solidFill>
                  <a:schemeClr val="tx1"/>
                </a:solidFill>
                <a:latin typeface="Avenir Next" panose="020B0503020202020204" pitchFamily="34" charset="0"/>
              </a:rPr>
              <a:t>Denkt dabei an den Discovery &amp; Action </a:t>
            </a:r>
            <a:r>
              <a:rPr lang="de-DE" sz="2800" dirty="0" err="1">
                <a:solidFill>
                  <a:schemeClr val="tx1"/>
                </a:solidFill>
                <a:latin typeface="Avenir Next" panose="020B0503020202020204" pitchFamily="34" charset="0"/>
              </a:rPr>
              <a:t>Dialogue</a:t>
            </a:r>
            <a:r>
              <a:rPr lang="de-DE" sz="2800" dirty="0">
                <a:solidFill>
                  <a:schemeClr val="tx1"/>
                </a:solidFill>
                <a:latin typeface="Avenir Next" panose="020B0503020202020204" pitchFamily="34" charset="0"/>
              </a:rPr>
              <a:t>, um Möglichkeiten für die Zukunft in den Raum zu stellen.</a:t>
            </a:r>
            <a:br>
              <a:rPr lang="de-DE" sz="2800" dirty="0">
                <a:solidFill>
                  <a:schemeClr val="tx1"/>
                </a:solidFill>
                <a:latin typeface="Avenir Next" panose="020B0503020202020204" pitchFamily="34" charset="0"/>
              </a:rPr>
            </a:br>
            <a:endParaRPr lang="de-DE" sz="2800" dirty="0">
              <a:solidFill>
                <a:schemeClr val="tx1"/>
              </a:solidFill>
              <a:latin typeface="Avenir Next" panose="020B0503020202020204" pitchFamily="34" charset="0"/>
            </a:endParaRPr>
          </a:p>
          <a:p>
            <a:r>
              <a:rPr lang="de-DE" sz="2200" b="1" dirty="0">
                <a:solidFill>
                  <a:schemeClr val="tx1"/>
                </a:solidFill>
                <a:latin typeface="Avenir Next" panose="020B0503020202020204" pitchFamily="34" charset="0"/>
              </a:rPr>
              <a:t>Struktur:</a:t>
            </a:r>
          </a:p>
          <a:p>
            <a:pPr marL="514350" indent="-514350">
              <a:buAutoNum type="arabicPeriod"/>
            </a:pPr>
            <a:r>
              <a:rPr lang="de-DE" sz="2200" dirty="0">
                <a:solidFill>
                  <a:schemeClr val="tx1"/>
                </a:solidFill>
                <a:latin typeface="Avenir Next" panose="020B0503020202020204" pitchFamily="34" charset="0"/>
              </a:rPr>
              <a:t>Problem </a:t>
            </a:r>
          </a:p>
          <a:p>
            <a:pPr marL="514350" indent="-514350">
              <a:buAutoNum type="arabicPeriod"/>
            </a:pPr>
            <a:r>
              <a:rPr lang="de-DE" sz="2200" dirty="0">
                <a:solidFill>
                  <a:schemeClr val="tx1"/>
                </a:solidFill>
                <a:latin typeface="Avenir Next" panose="020B0503020202020204" pitchFamily="34" charset="0"/>
              </a:rPr>
              <a:t>Idee </a:t>
            </a:r>
          </a:p>
          <a:p>
            <a:pPr marL="514350" indent="-514350">
              <a:buAutoNum type="arabicPeriod"/>
            </a:pPr>
            <a:r>
              <a:rPr lang="de-DE" sz="2200" dirty="0">
                <a:solidFill>
                  <a:schemeClr val="tx1"/>
                </a:solidFill>
                <a:latin typeface="Avenir Next" panose="020B0503020202020204" pitchFamily="34" charset="0"/>
              </a:rPr>
              <a:t>Fragen </a:t>
            </a: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458ED825-7D23-404E-B866-7918113CBA93}"/>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EDF4B7D2-91B6-5433-3ABA-87A12C4D99FC}"/>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043086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05ACA63-CD71-833A-E5C5-5C14010C77FD}"/>
              </a:ext>
            </a:extLst>
          </p:cNvPr>
          <p:cNvPicPr>
            <a:picLocks noChangeAspect="1"/>
          </p:cNvPicPr>
          <p:nvPr/>
        </p:nvPicPr>
        <p:blipFill>
          <a:blip r:embed="rId3"/>
          <a:srcRect/>
          <a:stretch/>
        </p:blipFill>
        <p:spPr>
          <a:xfrm>
            <a:off x="3715437" y="-823"/>
            <a:ext cx="4706644" cy="4706644"/>
          </a:xfrm>
          <a:prstGeom prst="rect">
            <a:avLst/>
          </a:prstGeom>
        </p:spPr>
      </p:pic>
      <p:pic>
        <p:nvPicPr>
          <p:cNvPr id="7" name="Grafik 6">
            <a:extLst>
              <a:ext uri="{FF2B5EF4-FFF2-40B4-BE49-F238E27FC236}">
                <a16:creationId xmlns:a16="http://schemas.microsoft.com/office/drawing/2014/main" id="{613DDE4B-5B0E-CA42-BE3F-B6FD4CCA4207}"/>
              </a:ext>
            </a:extLst>
          </p:cNvPr>
          <p:cNvPicPr>
            <a:picLocks noChangeAspect="1"/>
          </p:cNvPicPr>
          <p:nvPr/>
        </p:nvPicPr>
        <p:blipFill>
          <a:blip r:embed="rId4"/>
          <a:stretch>
            <a:fillRect/>
          </a:stretch>
        </p:blipFill>
        <p:spPr>
          <a:xfrm>
            <a:off x="0" y="5472545"/>
            <a:ext cx="2750386" cy="1385455"/>
          </a:xfrm>
          <a:prstGeom prst="rect">
            <a:avLst/>
          </a:prstGeom>
        </p:spPr>
      </p:pic>
      <p:sp>
        <p:nvSpPr>
          <p:cNvPr id="2" name="Titel 1"/>
          <p:cNvSpPr>
            <a:spLocks noGrp="1"/>
          </p:cNvSpPr>
          <p:nvPr>
            <p:ph type="title"/>
          </p:nvPr>
        </p:nvSpPr>
        <p:spPr>
          <a:xfrm>
            <a:off x="4423192" y="2087806"/>
            <a:ext cx="5330407" cy="2852737"/>
          </a:xfrm>
        </p:spPr>
        <p:txBody>
          <a:bodyPr/>
          <a:lstStyle/>
          <a:p>
            <a:r>
              <a:rPr lang="de-DE" b="1" dirty="0">
                <a:latin typeface="Avenir Next" panose="020B0503020202020204" pitchFamily="34" charset="0"/>
              </a:rPr>
              <a:t>Abschluss</a:t>
            </a:r>
          </a:p>
        </p:txBody>
      </p:sp>
      <p:sp>
        <p:nvSpPr>
          <p:cNvPr id="3" name="Textplatzhalter 2"/>
          <p:cNvSpPr>
            <a:spLocks noGrp="1"/>
          </p:cNvSpPr>
          <p:nvPr>
            <p:ph type="body" idx="1"/>
          </p:nvPr>
        </p:nvSpPr>
        <p:spPr>
          <a:xfrm>
            <a:off x="2086856" y="4940543"/>
            <a:ext cx="8374499" cy="1500187"/>
          </a:xfrm>
        </p:spPr>
        <p:txBody>
          <a:bodyPr/>
          <a:lstStyle/>
          <a:p>
            <a:r>
              <a:rPr lang="de-DE" dirty="0">
                <a:latin typeface="Avenir Next" panose="020B0503020202020204" pitchFamily="34" charset="0"/>
              </a:rPr>
              <a:t>Gespräch mit…</a:t>
            </a:r>
            <a:endParaRPr lang="de-DE" dirty="0">
              <a:solidFill>
                <a:srgbClr val="FF0000"/>
              </a:solidFill>
              <a:latin typeface="Avenir Next" panose="020B0503020202020204" pitchFamily="34" charset="0"/>
            </a:endParaRP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5"/>
          <a:stretch>
            <a:fillRect/>
          </a:stretch>
        </p:blipFill>
        <p:spPr>
          <a:xfrm>
            <a:off x="8422081" y="6040880"/>
            <a:ext cx="3769919" cy="788020"/>
          </a:xfrm>
          <a:prstGeom prst="rect">
            <a:avLst/>
          </a:prstGeom>
        </p:spPr>
      </p:pic>
    </p:spTree>
    <p:extLst>
      <p:ext uri="{BB962C8B-B14F-4D97-AF65-F5344CB8AC3E}">
        <p14:creationId xmlns:p14="http://schemas.microsoft.com/office/powerpoint/2010/main" val="1893817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48202" y="441935"/>
            <a:ext cx="5459896"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34088" y="1091520"/>
            <a:ext cx="1474396" cy="4096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A110B24-0084-6A49-8CD2-0D053E86E69C}"/>
              </a:ext>
            </a:extLst>
          </p:cNvPr>
          <p:cNvSpPr txBox="1"/>
          <p:nvPr/>
        </p:nvSpPr>
        <p:spPr>
          <a:xfrm>
            <a:off x="734088" y="4452726"/>
            <a:ext cx="10319659" cy="2308324"/>
          </a:xfrm>
          <a:prstGeom prst="rect">
            <a:avLst/>
          </a:prstGeom>
          <a:noFill/>
        </p:spPr>
        <p:txBody>
          <a:bodyPr wrap="square" rtlCol="0">
            <a:spAutoFit/>
          </a:bodyPr>
          <a:lstStyle/>
          <a:p>
            <a:pPr algn="ctr"/>
            <a:r>
              <a:rPr lang="de-DE" sz="7200" b="1" dirty="0">
                <a:latin typeface="Avenir Next" panose="020B0503020202020204" pitchFamily="34" charset="0"/>
              </a:rPr>
              <a:t>Reflexion und Evaluation</a:t>
            </a:r>
            <a:endParaRPr lang="de-DE" sz="7200" b="1" dirty="0">
              <a:solidFill>
                <a:srgbClr val="242852"/>
              </a:solidFill>
              <a:latin typeface="Avenir Next" panose="020B0503020202020204" pitchFamily="34" charset="0"/>
            </a:endParaRPr>
          </a:p>
        </p:txBody>
      </p:sp>
      <p:sp>
        <p:nvSpPr>
          <p:cNvPr id="5" name="Textfeld 4">
            <a:extLst>
              <a:ext uri="{FF2B5EF4-FFF2-40B4-BE49-F238E27FC236}">
                <a16:creationId xmlns:a16="http://schemas.microsoft.com/office/drawing/2014/main" id="{08FC8798-1E93-DB48-AE79-32325E3AD936}"/>
              </a:ext>
            </a:extLst>
          </p:cNvPr>
          <p:cNvSpPr txBox="1"/>
          <p:nvPr/>
        </p:nvSpPr>
        <p:spPr>
          <a:xfrm>
            <a:off x="4314825" y="3914775"/>
            <a:ext cx="184731" cy="369332"/>
          </a:xfrm>
          <a:prstGeom prst="rect">
            <a:avLst/>
          </a:prstGeom>
          <a:noFill/>
        </p:spPr>
        <p:txBody>
          <a:bodyPr wrap="none" rtlCol="0">
            <a:spAutoFit/>
          </a:bodyPr>
          <a:lstStyle/>
          <a:p>
            <a:endParaRPr lang="de-DE"/>
          </a:p>
        </p:txBody>
      </p:sp>
      <p:pic>
        <p:nvPicPr>
          <p:cNvPr id="13" name="Bild 4">
            <a:extLst>
              <a:ext uri="{FF2B5EF4-FFF2-40B4-BE49-F238E27FC236}">
                <a16:creationId xmlns:a16="http://schemas.microsoft.com/office/drawing/2014/main" id="{170F274A-4054-4D73-A4F1-A9A2CA79A1D5}"/>
              </a:ext>
            </a:extLst>
          </p:cNvPr>
          <p:cNvPicPr>
            <a:picLocks noChangeAspect="1"/>
          </p:cNvPicPr>
          <p:nvPr/>
        </p:nvPicPr>
        <p:blipFill>
          <a:blip r:embed="rId3"/>
          <a:stretch>
            <a:fillRect/>
          </a:stretch>
        </p:blipFill>
        <p:spPr>
          <a:xfrm>
            <a:off x="3073359" y="733941"/>
            <a:ext cx="5461000" cy="3365500"/>
          </a:xfrm>
          <a:prstGeom prst="rect">
            <a:avLst/>
          </a:prstGeom>
        </p:spPr>
      </p:pic>
      <p:pic>
        <p:nvPicPr>
          <p:cNvPr id="3" name="Grafik 2">
            <a:extLst>
              <a:ext uri="{FF2B5EF4-FFF2-40B4-BE49-F238E27FC236}">
                <a16:creationId xmlns:a16="http://schemas.microsoft.com/office/drawing/2014/main" id="{1200EBD3-EBC2-4167-A695-7BC967E6430D}"/>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10" name="Grafik 9">
            <a:extLst>
              <a:ext uri="{FF2B5EF4-FFF2-40B4-BE49-F238E27FC236}">
                <a16:creationId xmlns:a16="http://schemas.microsoft.com/office/drawing/2014/main" id="{B54E86BE-4A1C-4A40-BAFD-02FD0E14A218}"/>
              </a:ext>
            </a:extLst>
          </p:cNvPr>
          <p:cNvPicPr>
            <a:picLocks noChangeAspect="1"/>
          </p:cNvPicPr>
          <p:nvPr/>
        </p:nvPicPr>
        <p:blipFill>
          <a:blip r:embed="rId5"/>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14FDBAAB-C403-2849-1242-D3823E0955A5}"/>
              </a:ext>
            </a:extLst>
          </p:cNvPr>
          <p:cNvPicPr>
            <a:picLocks noChangeAspect="1"/>
          </p:cNvPicPr>
          <p:nvPr/>
        </p:nvPicPr>
        <p:blipFill>
          <a:blip r:embed="rId6"/>
          <a:srcRect/>
          <a:stretch/>
        </p:blipFill>
        <p:spPr>
          <a:xfrm>
            <a:off x="10307040" y="0"/>
            <a:ext cx="1601260" cy="1601260"/>
          </a:xfrm>
          <a:prstGeom prst="rect">
            <a:avLst/>
          </a:prstGeom>
        </p:spPr>
      </p:pic>
    </p:spTree>
    <p:extLst>
      <p:ext uri="{BB962C8B-B14F-4D97-AF65-F5344CB8AC3E}">
        <p14:creationId xmlns:p14="http://schemas.microsoft.com/office/powerpoint/2010/main" val="614326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FF2B5EF4-FFF2-40B4-BE49-F238E27FC236}">
                <a16:creationId xmlns:a16="http://schemas.microsoft.com/office/drawing/2014/main" id="{835CBFA5-2E16-6445-9143-D0EDAC0C87E1}"/>
              </a:ext>
            </a:extLst>
          </p:cNvPr>
          <p:cNvSpPr>
            <a:spLocks noGrp="1" noChangeAspect="1" noChangeArrowheads="1"/>
          </p:cNvSpPr>
          <p:nvPr>
            <p:ph type="title"/>
          </p:nvPr>
        </p:nvSpPr>
        <p:spPr bwMode="auto">
          <a:xfrm>
            <a:off x="512873" y="412566"/>
            <a:ext cx="10515600" cy="285273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r>
              <a:rPr lang="de-DE" b="1" dirty="0" err="1">
                <a:latin typeface="Avenir Next" panose="020B0503020202020204" pitchFamily="34" charset="0"/>
              </a:rPr>
              <a:t>Mentimeter</a:t>
            </a:r>
            <a:r>
              <a:rPr lang="de-DE" b="1" dirty="0">
                <a:latin typeface="Avenir Next" panose="020B0503020202020204" pitchFamily="34" charset="0"/>
              </a:rPr>
              <a:t>-Evaluation </a:t>
            </a:r>
          </a:p>
        </p:txBody>
      </p:sp>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AC473C41-BA23-2546-B525-4D8AEC6A286C}"/>
              </a:ext>
            </a:extLst>
          </p:cNvPr>
          <p:cNvPicPr>
            <a:picLocks noChangeAspect="1"/>
          </p:cNvPicPr>
          <p:nvPr/>
        </p:nvPicPr>
        <p:blipFill>
          <a:blip r:embed="rId3"/>
          <a:stretch>
            <a:fillRect/>
          </a:stretch>
        </p:blipFill>
        <p:spPr>
          <a:xfrm>
            <a:off x="0" y="5472545"/>
            <a:ext cx="2750386" cy="1385455"/>
          </a:xfrm>
          <a:prstGeom prst="rect">
            <a:avLst/>
          </a:prstGeom>
        </p:spPr>
      </p:pic>
      <p:pic>
        <p:nvPicPr>
          <p:cNvPr id="8" name="Grafik 7" descr="Ein Bild, das Muster, Kunst, Quadrat, Schwarzweiß enthält.&#10;&#10;KI-generierte Inhalte können fehlerhaft sein.">
            <a:extLst>
              <a:ext uri="{FF2B5EF4-FFF2-40B4-BE49-F238E27FC236}">
                <a16:creationId xmlns:a16="http://schemas.microsoft.com/office/drawing/2014/main" id="{BF14C626-AC54-A6F0-3A0F-D0EF4BE8B19F}"/>
              </a:ext>
            </a:extLst>
          </p:cNvPr>
          <p:cNvPicPr>
            <a:picLocks noChangeAspect="1"/>
          </p:cNvPicPr>
          <p:nvPr/>
        </p:nvPicPr>
        <p:blipFill>
          <a:blip r:embed="rId4"/>
          <a:stretch>
            <a:fillRect/>
          </a:stretch>
        </p:blipFill>
        <p:spPr>
          <a:xfrm>
            <a:off x="3185933" y="1488440"/>
            <a:ext cx="4800600" cy="4800600"/>
          </a:xfrm>
          <a:prstGeom prst="rect">
            <a:avLst/>
          </a:prstGeom>
        </p:spPr>
      </p:pic>
      <p:pic>
        <p:nvPicPr>
          <p:cNvPr id="3" name="Grafik 2">
            <a:extLst>
              <a:ext uri="{FF2B5EF4-FFF2-40B4-BE49-F238E27FC236}">
                <a16:creationId xmlns:a16="http://schemas.microsoft.com/office/drawing/2014/main" id="{E72B693F-5B36-0B09-88EB-47AB81CDCB65}"/>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07563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F91C-46A1-2952-91C3-97A444A43EB0}"/>
              </a:ext>
            </a:extLst>
          </p:cNvPr>
          <p:cNvSpPr>
            <a:spLocks noGrp="1"/>
          </p:cNvSpPr>
          <p:nvPr>
            <p:ph type="title"/>
          </p:nvPr>
        </p:nvSpPr>
        <p:spPr/>
        <p:txBody>
          <a:bodyPr/>
          <a:lstStyle/>
          <a:p>
            <a:endParaRPr lang="de-FR" b="1" dirty="0">
              <a:latin typeface="Avenir Next" panose="020B0503020202020204" pitchFamily="34" charset="0"/>
            </a:endParaRPr>
          </a:p>
        </p:txBody>
      </p:sp>
      <p:sp>
        <p:nvSpPr>
          <p:cNvPr id="3" name="Inhaltsplatzhalter 2">
            <a:extLst>
              <a:ext uri="{FF2B5EF4-FFF2-40B4-BE49-F238E27FC236}">
                <a16:creationId xmlns:a16="http://schemas.microsoft.com/office/drawing/2014/main" id="{EC950DFA-A740-58BA-C3DE-C09EEBFF3DE7}"/>
              </a:ext>
            </a:extLst>
          </p:cNvPr>
          <p:cNvSpPr>
            <a:spLocks noGrp="1"/>
          </p:cNvSpPr>
          <p:nvPr>
            <p:ph idx="1"/>
          </p:nvPr>
        </p:nvSpPr>
        <p:spPr>
          <a:xfrm>
            <a:off x="838200" y="2526643"/>
            <a:ext cx="10515600" cy="4351338"/>
          </a:xfrm>
        </p:spPr>
        <p:txBody>
          <a:bodyPr/>
          <a:lstStyle/>
          <a:p>
            <a:pPr marL="0" indent="0" algn="just">
              <a:buNone/>
            </a:pPr>
            <a:r>
              <a:rPr lang="de-DE" sz="2800" b="0" i="0" u="none" strike="noStrike" dirty="0">
                <a:solidFill>
                  <a:schemeClr val="tx1"/>
                </a:solidFill>
                <a:effectLst/>
                <a:latin typeface="Avenir Next" panose="020B0503020202020204" pitchFamily="34" charset="0"/>
              </a:rPr>
              <a:t>Von der Europäischen Union finanziert. Die geäußerten Ansichten und Meinungen entsprechen jedoch ausschließlich denen des Autors bzw. der Autoren und spiegeln nicht zwingend die der Europäischen Union oder der Europäischen Kommission wider. Weder die Europäische Union noch die Europäische Kommission können dafür verantwortlich gemacht werden.</a:t>
            </a:r>
            <a:endParaRPr lang="de-DE" sz="2800" dirty="0">
              <a:solidFill>
                <a:schemeClr val="tx1"/>
              </a:solidFill>
              <a:latin typeface="Avenir Next" panose="020B0503020202020204" pitchFamily="34" charset="0"/>
            </a:endParaRPr>
          </a:p>
          <a:p>
            <a:pPr marL="0" indent="0">
              <a:buNone/>
            </a:pPr>
            <a:endParaRPr lang="de-FR" dirty="0">
              <a:latin typeface="Avenir Next" panose="020B0503020202020204" pitchFamily="34" charset="0"/>
            </a:endParaRPr>
          </a:p>
        </p:txBody>
      </p:sp>
      <p:pic>
        <p:nvPicPr>
          <p:cNvPr id="4" name="Grafik 3" descr="Ein Bild, das Text enthält.&#10;&#10;Automatisch generierte Beschreibung">
            <a:extLst>
              <a:ext uri="{FF2B5EF4-FFF2-40B4-BE49-F238E27FC236}">
                <a16:creationId xmlns:a16="http://schemas.microsoft.com/office/drawing/2014/main" id="{506A5940-1ED4-63E2-27A7-01EB37437170}"/>
              </a:ext>
            </a:extLst>
          </p:cNvPr>
          <p:cNvPicPr>
            <a:picLocks noChangeAspect="1"/>
          </p:cNvPicPr>
          <p:nvPr/>
        </p:nvPicPr>
        <p:blipFill>
          <a:blip r:embed="rId2"/>
          <a:stretch>
            <a:fillRect/>
          </a:stretch>
        </p:blipFill>
        <p:spPr>
          <a:xfrm>
            <a:off x="0" y="5808535"/>
            <a:ext cx="2123048" cy="1069446"/>
          </a:xfrm>
          <a:prstGeom prst="rect">
            <a:avLst/>
          </a:prstGeom>
        </p:spPr>
      </p:pic>
      <p:pic>
        <p:nvPicPr>
          <p:cNvPr id="5" name="Grafik 4">
            <a:extLst>
              <a:ext uri="{FF2B5EF4-FFF2-40B4-BE49-F238E27FC236}">
                <a16:creationId xmlns:a16="http://schemas.microsoft.com/office/drawing/2014/main" id="{CF84736F-EC42-77A8-5C39-0341C76E45C2}"/>
              </a:ext>
            </a:extLst>
          </p:cNvPr>
          <p:cNvPicPr>
            <a:picLocks noChangeAspect="1"/>
          </p:cNvPicPr>
          <p:nvPr/>
        </p:nvPicPr>
        <p:blipFill>
          <a:blip r:embed="rId3"/>
          <a:stretch>
            <a:fillRect/>
          </a:stretch>
        </p:blipFill>
        <p:spPr>
          <a:xfrm>
            <a:off x="9200644" y="6232722"/>
            <a:ext cx="2991355" cy="625278"/>
          </a:xfrm>
          <a:prstGeom prst="rect">
            <a:avLst/>
          </a:prstGeom>
        </p:spPr>
      </p:pic>
      <p:pic>
        <p:nvPicPr>
          <p:cNvPr id="6" name="Grafik 5">
            <a:extLst>
              <a:ext uri="{FF2B5EF4-FFF2-40B4-BE49-F238E27FC236}">
                <a16:creationId xmlns:a16="http://schemas.microsoft.com/office/drawing/2014/main" id="{889940DB-63E6-B1DC-3607-CF1ED2307EB0}"/>
              </a:ext>
            </a:extLst>
          </p:cNvPr>
          <p:cNvPicPr>
            <a:picLocks noChangeAspect="1"/>
          </p:cNvPicPr>
          <p:nvPr/>
        </p:nvPicPr>
        <p:blipFill>
          <a:blip r:embed="rId4"/>
          <a:srcRect/>
          <a:stretch/>
        </p:blipFill>
        <p:spPr>
          <a:xfrm>
            <a:off x="10307040" y="0"/>
            <a:ext cx="1601260" cy="1601260"/>
          </a:xfrm>
          <a:prstGeom prst="rect">
            <a:avLst/>
          </a:prstGeom>
        </p:spPr>
      </p:pic>
    </p:spTree>
    <p:extLst>
      <p:ext uri="{BB962C8B-B14F-4D97-AF65-F5344CB8AC3E}">
        <p14:creationId xmlns:p14="http://schemas.microsoft.com/office/powerpoint/2010/main" val="277454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tx1"/>
                </a:solidFill>
                <a:latin typeface="Avenir Next" panose="020B0503020202020204" pitchFamily="34" charset="0"/>
              </a:rPr>
              <a:t>Ziele des Projekttags</a:t>
            </a:r>
          </a:p>
        </p:txBody>
      </p:sp>
      <p:sp>
        <p:nvSpPr>
          <p:cNvPr id="3" name="Inhaltsplatzhalter 2"/>
          <p:cNvSpPr>
            <a:spLocks noGrp="1"/>
          </p:cNvSpPr>
          <p:nvPr>
            <p:ph idx="1"/>
          </p:nvPr>
        </p:nvSpPr>
        <p:spPr>
          <a:xfrm>
            <a:off x="838200" y="1356544"/>
            <a:ext cx="9601200" cy="4121727"/>
          </a:xfrm>
        </p:spPr>
        <p:txBody>
          <a:bodyPr>
            <a:normAutofit fontScale="92500" lnSpcReduction="20000"/>
          </a:bodyPr>
          <a:lstStyle/>
          <a:p>
            <a:pPr marL="514350" indent="-514350">
              <a:lnSpc>
                <a:spcPct val="150000"/>
              </a:lnSpc>
              <a:buAutoNum type="arabicParenR"/>
            </a:pPr>
            <a:r>
              <a:rPr lang="de-DE" sz="2800" dirty="0">
                <a:latin typeface="Avenir Next" panose="020B0503020202020204" pitchFamily="34" charset="0"/>
              </a:rPr>
              <a:t>Die EU-Regionalpolitik als ein Politikfeld der EU kennenlernen</a:t>
            </a:r>
          </a:p>
          <a:p>
            <a:pPr marL="514350" indent="-514350">
              <a:lnSpc>
                <a:spcPct val="150000"/>
              </a:lnSpc>
              <a:buAutoNum type="arabicParenR"/>
            </a:pPr>
            <a:r>
              <a:rPr lang="de-DE" sz="2800" dirty="0">
                <a:latin typeface="Avenir Next" panose="020B0503020202020204" pitchFamily="34" charset="0"/>
              </a:rPr>
              <a:t>Zentrale </a:t>
            </a:r>
            <a:r>
              <a:rPr lang="de-DE" dirty="0">
                <a:latin typeface="Avenir Next" panose="020B0503020202020204" pitchFamily="34" charset="0"/>
              </a:rPr>
              <a:t>Herausforderungen und Probleme der eigenen Region/Stadt darstellen</a:t>
            </a:r>
          </a:p>
          <a:p>
            <a:pPr marL="514350" indent="-514350">
              <a:lnSpc>
                <a:spcPct val="150000"/>
              </a:lnSpc>
              <a:buAutoNum type="arabicParenR"/>
            </a:pPr>
            <a:r>
              <a:rPr lang="de-DE" sz="2800" dirty="0">
                <a:latin typeface="Avenir Next" panose="020B0503020202020204" pitchFamily="34" charset="0"/>
              </a:rPr>
              <a:t>Lösungen zu diesen Problemen gestalten und bewerten</a:t>
            </a:r>
          </a:p>
          <a:p>
            <a:pPr marL="514350" indent="-514350">
              <a:lnSpc>
                <a:spcPct val="150000"/>
              </a:lnSpc>
              <a:buAutoNum type="arabicParenR"/>
            </a:pPr>
            <a:r>
              <a:rPr lang="de-DE" sz="2800" dirty="0">
                <a:latin typeface="Avenir Next" panose="020B0503020202020204" pitchFamily="34" charset="0"/>
              </a:rPr>
              <a:t>Methoden zum strukturierten Lösen von Problemen kennenlernen (</a:t>
            </a:r>
            <a:r>
              <a:rPr lang="de-DE" sz="2800" i="1" dirty="0" err="1">
                <a:latin typeface="Avenir Next" panose="020B0503020202020204" pitchFamily="34" charset="0"/>
              </a:rPr>
              <a:t>Liberating</a:t>
            </a:r>
            <a:r>
              <a:rPr lang="de-DE" sz="2800" i="1" dirty="0">
                <a:latin typeface="Avenir Next" panose="020B0503020202020204" pitchFamily="34" charset="0"/>
              </a:rPr>
              <a:t> </a:t>
            </a:r>
            <a:r>
              <a:rPr lang="de-DE" sz="2800" i="1" dirty="0" err="1">
                <a:latin typeface="Avenir Next" panose="020B0503020202020204" pitchFamily="34" charset="0"/>
              </a:rPr>
              <a:t>Structures</a:t>
            </a:r>
            <a:r>
              <a:rPr lang="de-DE" sz="2800" dirty="0">
                <a:latin typeface="Avenir Next" panose="020B0503020202020204" pitchFamily="34" charset="0"/>
              </a:rPr>
              <a:t>)</a:t>
            </a:r>
          </a:p>
          <a:p>
            <a:endParaRPr lang="de-DE" dirty="0"/>
          </a:p>
          <a:p>
            <a:endParaRPr lang="de-DE" dirty="0"/>
          </a:p>
        </p:txBody>
      </p:sp>
      <p:pic>
        <p:nvPicPr>
          <p:cNvPr id="7" name="Grafik 6">
            <a:extLst>
              <a:ext uri="{FF2B5EF4-FFF2-40B4-BE49-F238E27FC236}">
                <a16:creationId xmlns:a16="http://schemas.microsoft.com/office/drawing/2014/main" id="{34A61F29-6EA9-4D5C-FF45-80DE84BC1FC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3BC32999-4AB3-BB4D-B603-37C8856E7934}"/>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0DEFE75E-1B6F-CA23-D989-7E028D2264F6}"/>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94615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0C7C3-C9ED-934B-ABD0-B3BB09186E14}"/>
              </a:ext>
            </a:extLst>
          </p:cNvPr>
          <p:cNvSpPr>
            <a:spLocks noGrp="1"/>
          </p:cNvSpPr>
          <p:nvPr>
            <p:ph type="title"/>
          </p:nvPr>
        </p:nvSpPr>
        <p:spPr/>
        <p:txBody>
          <a:bodyPr/>
          <a:lstStyle/>
          <a:p>
            <a:r>
              <a:rPr lang="de-DE" b="1" dirty="0">
                <a:latin typeface="Avenir Next" panose="020B0503020202020204" pitchFamily="34" charset="0"/>
              </a:rPr>
              <a:t>Bevor wir weitermachen…</a:t>
            </a:r>
          </a:p>
        </p:txBody>
      </p:sp>
      <p:sp>
        <p:nvSpPr>
          <p:cNvPr id="3" name="Inhaltsplatzhalter 2">
            <a:extLst>
              <a:ext uri="{FF2B5EF4-FFF2-40B4-BE49-F238E27FC236}">
                <a16:creationId xmlns:a16="http://schemas.microsoft.com/office/drawing/2014/main" id="{087C571F-E0C8-4741-B45A-DBB503FD053E}"/>
              </a:ext>
            </a:extLst>
          </p:cNvPr>
          <p:cNvSpPr>
            <a:spLocks noGrp="1"/>
          </p:cNvSpPr>
          <p:nvPr>
            <p:ph idx="1"/>
          </p:nvPr>
        </p:nvSpPr>
        <p:spPr/>
        <p:txBody>
          <a:bodyPr/>
          <a:lstStyle/>
          <a:p>
            <a:endParaRPr lang="de-DE" dirty="0"/>
          </a:p>
          <a:p>
            <a:pPr marL="0" indent="0">
              <a:buNone/>
            </a:pPr>
            <a:endParaRPr lang="de-DE" dirty="0"/>
          </a:p>
          <a:p>
            <a:endParaRPr lang="de-DE" dirty="0"/>
          </a:p>
          <a:p>
            <a:pPr marL="0" indent="0">
              <a:buNone/>
            </a:pPr>
            <a:r>
              <a:rPr lang="de-DE" dirty="0">
                <a:latin typeface="Avenir Next" panose="020B0503020202020204" pitchFamily="34" charset="0"/>
              </a:rPr>
              <a:t>…was war die EU noch gleich? </a:t>
            </a:r>
          </a:p>
        </p:txBody>
      </p:sp>
      <p:pic>
        <p:nvPicPr>
          <p:cNvPr id="7" name="Grafik 6">
            <a:extLst>
              <a:ext uri="{FF2B5EF4-FFF2-40B4-BE49-F238E27FC236}">
                <a16:creationId xmlns:a16="http://schemas.microsoft.com/office/drawing/2014/main" id="{C892F10C-19B1-4531-5B87-437724DEAD8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F7A8B383-96EB-ED4B-B9FC-410F42707453}"/>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A25B03C7-9436-0A9C-9B3D-23F49544B170}"/>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380788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8043" y="842168"/>
            <a:ext cx="10515600" cy="2852737"/>
          </a:xfrm>
        </p:spPr>
        <p:txBody>
          <a:bodyPr/>
          <a:lstStyle/>
          <a:p>
            <a:r>
              <a:rPr lang="de-DE" b="1" dirty="0">
                <a:latin typeface="Avenir Next" panose="020B0503020202020204" pitchFamily="34" charset="0"/>
              </a:rPr>
              <a:t>EU-Regionalpolitik</a:t>
            </a:r>
          </a:p>
        </p:txBody>
      </p:sp>
      <p:sp>
        <p:nvSpPr>
          <p:cNvPr id="3" name="Textplatzhalter 2"/>
          <p:cNvSpPr>
            <a:spLocks noGrp="1"/>
          </p:cNvSpPr>
          <p:nvPr>
            <p:ph type="body" idx="1"/>
          </p:nvPr>
        </p:nvSpPr>
        <p:spPr/>
        <p:txBody>
          <a:bodyPr/>
          <a:lstStyle/>
          <a:p>
            <a:r>
              <a:rPr lang="de-DE" dirty="0"/>
              <a:t> </a:t>
            </a:r>
          </a:p>
        </p:txBody>
      </p:sp>
      <p:pic>
        <p:nvPicPr>
          <p:cNvPr id="7" name="Grafik 6">
            <a:extLst>
              <a:ext uri="{FF2B5EF4-FFF2-40B4-BE49-F238E27FC236}">
                <a16:creationId xmlns:a16="http://schemas.microsoft.com/office/drawing/2014/main" id="{4AE6E2BB-CA11-C422-EF08-D90C28D257F4}"/>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15EB3AD7-4C0E-E645-B77E-0A9F40938453}"/>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83FD8990-76D4-1B6B-1240-51CC0D3823BB}"/>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91831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376"/>
            <a:ext cx="10706970" cy="1485900"/>
          </a:xfrm>
        </p:spPr>
        <p:txBody>
          <a:bodyPr/>
          <a:lstStyle/>
          <a:p>
            <a:r>
              <a:rPr lang="de-DE" b="1" dirty="0">
                <a:latin typeface="Avenir Next" panose="020B0503020202020204" pitchFamily="34" charset="0"/>
              </a:rPr>
              <a:t>Warum Regionalpolitik? </a:t>
            </a:r>
          </a:p>
        </p:txBody>
      </p:sp>
      <p:sp>
        <p:nvSpPr>
          <p:cNvPr id="4" name="Inhaltsplatzhalter 3">
            <a:extLst>
              <a:ext uri="{FF2B5EF4-FFF2-40B4-BE49-F238E27FC236}">
                <a16:creationId xmlns:a16="http://schemas.microsoft.com/office/drawing/2014/main" id="{EF035118-8E1E-5245-805B-CA35C0EEF0BC}"/>
              </a:ext>
            </a:extLst>
          </p:cNvPr>
          <p:cNvSpPr>
            <a:spLocks noGrp="1"/>
          </p:cNvSpPr>
          <p:nvPr>
            <p:ph idx="1"/>
          </p:nvPr>
        </p:nvSpPr>
        <p:spPr>
          <a:xfrm>
            <a:off x="838200" y="1965137"/>
            <a:ext cx="10515600" cy="4351338"/>
          </a:xfrm>
        </p:spPr>
        <p:txBody>
          <a:bodyPr>
            <a:normAutofit/>
          </a:bodyPr>
          <a:lstStyle/>
          <a:p>
            <a:r>
              <a:rPr lang="de-DE" sz="2400" dirty="0">
                <a:latin typeface="Avenir Next" panose="020B0503020202020204" pitchFamily="34" charset="0"/>
              </a:rPr>
              <a:t>Ziel: Stärkung des wirtschaftlichen und sozialen Zusammenhalts innerhalb der EU</a:t>
            </a:r>
          </a:p>
          <a:p>
            <a:r>
              <a:rPr lang="de-DE" sz="2400" dirty="0">
                <a:latin typeface="Avenir Next" panose="020B0503020202020204" pitchFamily="34" charset="0"/>
              </a:rPr>
              <a:t>Durch Verringerung von regionalen Unterschieden zwischen den verschiedenen Regionen in der EU</a:t>
            </a:r>
          </a:p>
          <a:p>
            <a:pPr lvl="1">
              <a:buFont typeface="Wingdings" panose="05000000000000000000" pitchFamily="2" charset="2"/>
              <a:buChar char="Ø"/>
            </a:pPr>
            <a:r>
              <a:rPr lang="de-DE" sz="2000" dirty="0">
                <a:latin typeface="Avenir Next" panose="020B0503020202020204" pitchFamily="34" charset="0"/>
              </a:rPr>
              <a:t> gleiche Lebensstandards innerhalb der EU </a:t>
            </a:r>
            <a:endParaRPr lang="de-DE" sz="2400" dirty="0">
              <a:latin typeface="Avenir Next" panose="020B0503020202020204" pitchFamily="34" charset="0"/>
            </a:endParaRPr>
          </a:p>
          <a:p>
            <a:r>
              <a:rPr lang="de-DE" sz="2400" dirty="0">
                <a:latin typeface="Avenir Next" panose="020B0503020202020204" pitchFamily="34" charset="0"/>
              </a:rPr>
              <a:t>Förderung von Wirtschaftswachstum, Beschäftigung und Lebensqualität in allen EU-Regionen und Städten</a:t>
            </a:r>
          </a:p>
          <a:p>
            <a:r>
              <a:rPr lang="de-DE" sz="2400" dirty="0">
                <a:latin typeface="Avenir Next" panose="020B0503020202020204" pitchFamily="34" charset="0"/>
              </a:rPr>
              <a:t>Die Regionalpolitik ist eine solidarische Investitionspolitik</a:t>
            </a:r>
          </a:p>
          <a:p>
            <a:endParaRPr lang="de-DE" dirty="0"/>
          </a:p>
        </p:txBody>
      </p:sp>
      <p:pic>
        <p:nvPicPr>
          <p:cNvPr id="7" name="Grafik 6">
            <a:extLst>
              <a:ext uri="{FF2B5EF4-FFF2-40B4-BE49-F238E27FC236}">
                <a16:creationId xmlns:a16="http://schemas.microsoft.com/office/drawing/2014/main" id="{F4249CA6-6A39-90EB-3D54-521EA09C6CEB}"/>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C091D26B-0EE8-5347-912A-8FB534B68068}"/>
              </a:ext>
            </a:extLst>
          </p:cNvPr>
          <p:cNvPicPr>
            <a:picLocks noChangeAspect="1"/>
          </p:cNvPicPr>
          <p:nvPr/>
        </p:nvPicPr>
        <p:blipFill>
          <a:blip r:embed="rId4"/>
          <a:stretch>
            <a:fillRect/>
          </a:stretch>
        </p:blipFill>
        <p:spPr>
          <a:xfrm>
            <a:off x="0" y="5695144"/>
            <a:ext cx="2308485" cy="1162856"/>
          </a:xfrm>
          <a:prstGeom prst="rect">
            <a:avLst/>
          </a:prstGeom>
        </p:spPr>
      </p:pic>
      <p:pic>
        <p:nvPicPr>
          <p:cNvPr id="3" name="Grafik 2">
            <a:extLst>
              <a:ext uri="{FF2B5EF4-FFF2-40B4-BE49-F238E27FC236}">
                <a16:creationId xmlns:a16="http://schemas.microsoft.com/office/drawing/2014/main" id="{853E34B8-F2FF-A1CE-EA49-E08895270B29}"/>
              </a:ext>
            </a:extLst>
          </p:cNvPr>
          <p:cNvPicPr>
            <a:picLocks noChangeAspect="1"/>
          </p:cNvPicPr>
          <p:nvPr/>
        </p:nvPicPr>
        <p:blipFill>
          <a:blip r:embed="rId5"/>
          <a:srcRect/>
          <a:stretch/>
        </p:blipFill>
        <p:spPr>
          <a:xfrm>
            <a:off x="10307040" y="0"/>
            <a:ext cx="1601260" cy="1601260"/>
          </a:xfrm>
          <a:prstGeom prst="rect">
            <a:avLst/>
          </a:prstGeom>
        </p:spPr>
      </p:pic>
    </p:spTree>
    <p:extLst>
      <p:ext uri="{BB962C8B-B14F-4D97-AF65-F5344CB8AC3E}">
        <p14:creationId xmlns:p14="http://schemas.microsoft.com/office/powerpoint/2010/main" val="18191649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3056</Words>
  <Application>Microsoft Macintosh PowerPoint</Application>
  <PresentationFormat>Breitbild</PresentationFormat>
  <Paragraphs>306</Paragraphs>
  <Slides>44</Slides>
  <Notes>34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44</vt:i4>
      </vt:variant>
    </vt:vector>
  </HeadingPairs>
  <TitlesOfParts>
    <vt:vector size="50" baseType="lpstr">
      <vt:lpstr>Arial</vt:lpstr>
      <vt:lpstr>Avenir Next</vt:lpstr>
      <vt:lpstr>Calibri</vt:lpstr>
      <vt:lpstr>Calibri Light</vt:lpstr>
      <vt:lpstr>Wingdings</vt:lpstr>
      <vt:lpstr>Office</vt:lpstr>
      <vt:lpstr>PowerPoint-Präsentation</vt:lpstr>
      <vt:lpstr>Ablauf des Projekttags </vt:lpstr>
      <vt:lpstr>EUROSOC#DIGITAL </vt:lpstr>
      <vt:lpstr>PowerPoint-Präsentation</vt:lpstr>
      <vt:lpstr>PowerPoint-Präsentation</vt:lpstr>
      <vt:lpstr>Ziele des Projekttags</vt:lpstr>
      <vt:lpstr>Bevor wir weitermachen…</vt:lpstr>
      <vt:lpstr>EU-Regionalpolitik</vt:lpstr>
      <vt:lpstr>Warum Regionalpolitik? </vt:lpstr>
      <vt:lpstr>Regionalpolitik im EU-Haushalt </vt:lpstr>
      <vt:lpstr>Werkzeuge der Regionalpolitik </vt:lpstr>
      <vt:lpstr>Europäischer Ausschuss  der Regionen (AdR)</vt:lpstr>
      <vt:lpstr>Projekte vor Ort </vt:lpstr>
      <vt:lpstr>PowerPoint-Präsentation</vt:lpstr>
      <vt:lpstr>Gruppenpuzzle - Ablauf</vt:lpstr>
      <vt:lpstr>Expert*innengruppen</vt:lpstr>
      <vt:lpstr>Stammgruppen</vt:lpstr>
      <vt:lpstr>Gemeinsamkeiten </vt:lpstr>
      <vt:lpstr>Unterschiede </vt:lpstr>
      <vt:lpstr>Schwierigkeiten</vt:lpstr>
      <vt:lpstr>Chancen </vt:lpstr>
      <vt:lpstr>Regionalpolitik in den Regionen</vt:lpstr>
      <vt:lpstr>Pause</vt:lpstr>
      <vt:lpstr>Open Space Workshop </vt:lpstr>
      <vt:lpstr>Open Space Workshop - Ablauf</vt:lpstr>
      <vt:lpstr>Open Space Workshop - Regeln</vt:lpstr>
      <vt:lpstr>Open Space Workshop - Ablauf</vt:lpstr>
      <vt:lpstr>Herausforderungen und Probleme in REGION</vt:lpstr>
      <vt:lpstr>Herausforderungen und  Probleme in REGION</vt:lpstr>
      <vt:lpstr>Open Space Workshop - Ablauf</vt:lpstr>
      <vt:lpstr>Discovery &amp; Action Dialogue</vt:lpstr>
      <vt:lpstr>Discovery &amp; Action Dialogue  - Regeln</vt:lpstr>
      <vt:lpstr>Woran erkennt ihr, dass Problem X vorliegt?</vt:lpstr>
      <vt:lpstr>Wie könnt ihr wirksam zur Lösung von Problem X beitragen? </vt:lpstr>
      <vt:lpstr>Was hält euch davon ab, diese Maßnahmen regelmäßig umzusetzen?</vt:lpstr>
      <vt:lpstr>Kennt ihr jemanden, dem es gelingt, Problem X häufig zu lösen und Hindernisse zu überwinden? Welche Verhaltensweisen oder Praktiken haben ihren Erfolg möglich gemacht?</vt:lpstr>
      <vt:lpstr>Habt ihr irgendwelche Ideen?</vt:lpstr>
      <vt:lpstr>Pause</vt:lpstr>
      <vt:lpstr>Was muss getan werden, damit es gelingt?</vt:lpstr>
      <vt:lpstr>Wer muss noch einbezogen werden?</vt:lpstr>
      <vt:lpstr>Vorbereitung einer Präsentation</vt:lpstr>
      <vt:lpstr>Abschluss</vt:lpstr>
      <vt:lpstr>PowerPoint-Präsentation</vt:lpstr>
      <vt:lpstr>Mentimeter-Evaluation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Cohesion in your region</dc:title>
  <dc:creator>52708</dc:creator>
  <cp:lastModifiedBy>Eurosoc Digital</cp:lastModifiedBy>
  <cp:revision>246</cp:revision>
  <dcterms:created xsi:type="dcterms:W3CDTF">2021-08-05T08:36:41Z</dcterms:created>
  <dcterms:modified xsi:type="dcterms:W3CDTF">2026-07-13T09:51:17Z</dcterms:modified>
</cp:coreProperties>
</file>